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356" r:id="rId3"/>
    <p:sldId id="299" r:id="rId4"/>
    <p:sldId id="314" r:id="rId5"/>
    <p:sldId id="309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9" r:id="rId18"/>
    <p:sldId id="326" r:id="rId19"/>
    <p:sldId id="327" r:id="rId20"/>
    <p:sldId id="328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10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12" r:id="rId48"/>
    <p:sldId id="355" r:id="rId49"/>
    <p:sldId id="357" r:id="rId50"/>
    <p:sldId id="358" r:id="rId51"/>
    <p:sldId id="359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13" r:id="rId65"/>
    <p:sldId id="373" r:id="rId66"/>
    <p:sldId id="374" r:id="rId67"/>
    <p:sldId id="375" r:id="rId68"/>
    <p:sldId id="376" r:id="rId69"/>
    <p:sldId id="377" r:id="rId70"/>
    <p:sldId id="303" r:id="rId71"/>
    <p:sldId id="304" r:id="rId72"/>
    <p:sldId id="305" r:id="rId73"/>
    <p:sldId id="308" r:id="rId7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Lato" panose="020F0502020204030203" pitchFamily="34" charset="77"/>
      <p:regular r:id="rId80"/>
      <p:bold r:id="rId81"/>
      <p:italic r:id="rId82"/>
      <p:boldItalic r:id="rId83"/>
    </p:embeddedFont>
    <p:embeddedFont>
      <p:font typeface="Lato Light" panose="020F0302020204030203" pitchFamily="34" charset="77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0"/>
    <p:restoredTop sz="94286"/>
  </p:normalViewPr>
  <p:slideViewPr>
    <p:cSldViewPr snapToGrid="0">
      <p:cViewPr varScale="1">
        <p:scale>
          <a:sx n="155" d="100"/>
          <a:sy n="155" d="100"/>
        </p:scale>
        <p:origin x="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14cca556d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14cca556d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14cca556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14cca556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14cca556d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14cca556d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14cca556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14cca556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sleep 1000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in another shell run pstree (have to install via brew etc.).  This show the process tree.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mac the root process is launchd and everything is fork execed from there.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htop is a good example as well.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9fe5275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9fe5275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ato Light"/>
              <a:buNone/>
              <a:defRPr sz="52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11700" y="1939850"/>
            <a:ext cx="8520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377 Operating Systems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API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38" y="100800"/>
            <a:ext cx="3796924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50" y="3564350"/>
            <a:ext cx="1517302" cy="1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0" y="3527326"/>
            <a:ext cx="2718976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72000" y="221925"/>
            <a:ext cx="25015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Join on Zoom if you are remote (see website for link).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026692"/>
            <a:ext cx="6320589" cy="184484"/>
          </a:xfrm>
          <a:custGeom>
            <a:avLst/>
            <a:gdLst>
              <a:gd name="connsiteX0" fmla="*/ 0 w 6320589"/>
              <a:gd name="connsiteY0" fmla="*/ 0 h 184484"/>
              <a:gd name="connsiteX1" fmla="*/ 758471 w 6320589"/>
              <a:gd name="connsiteY1" fmla="*/ 0 h 184484"/>
              <a:gd name="connsiteX2" fmla="*/ 1453735 w 6320589"/>
              <a:gd name="connsiteY2" fmla="*/ 0 h 184484"/>
              <a:gd name="connsiteX3" fmla="*/ 2149000 w 6320589"/>
              <a:gd name="connsiteY3" fmla="*/ 0 h 184484"/>
              <a:gd name="connsiteX4" fmla="*/ 2591441 w 6320589"/>
              <a:gd name="connsiteY4" fmla="*/ 0 h 184484"/>
              <a:gd name="connsiteX5" fmla="*/ 3223500 w 6320589"/>
              <a:gd name="connsiteY5" fmla="*/ 0 h 184484"/>
              <a:gd name="connsiteX6" fmla="*/ 3792353 w 6320589"/>
              <a:gd name="connsiteY6" fmla="*/ 0 h 184484"/>
              <a:gd name="connsiteX7" fmla="*/ 4487618 w 6320589"/>
              <a:gd name="connsiteY7" fmla="*/ 0 h 184484"/>
              <a:gd name="connsiteX8" fmla="*/ 4993265 w 6320589"/>
              <a:gd name="connsiteY8" fmla="*/ 0 h 184484"/>
              <a:gd name="connsiteX9" fmla="*/ 5625324 w 6320589"/>
              <a:gd name="connsiteY9" fmla="*/ 0 h 184484"/>
              <a:gd name="connsiteX10" fmla="*/ 6320589 w 6320589"/>
              <a:gd name="connsiteY10" fmla="*/ 0 h 184484"/>
              <a:gd name="connsiteX11" fmla="*/ 6320589 w 6320589"/>
              <a:gd name="connsiteY11" fmla="*/ 184484 h 184484"/>
              <a:gd name="connsiteX12" fmla="*/ 5562118 w 6320589"/>
              <a:gd name="connsiteY12" fmla="*/ 184484 h 184484"/>
              <a:gd name="connsiteX13" fmla="*/ 5119677 w 6320589"/>
              <a:gd name="connsiteY13" fmla="*/ 184484 h 184484"/>
              <a:gd name="connsiteX14" fmla="*/ 4424412 w 6320589"/>
              <a:gd name="connsiteY14" fmla="*/ 184484 h 184484"/>
              <a:gd name="connsiteX15" fmla="*/ 3918765 w 6320589"/>
              <a:gd name="connsiteY15" fmla="*/ 184484 h 184484"/>
              <a:gd name="connsiteX16" fmla="*/ 3286706 w 6320589"/>
              <a:gd name="connsiteY16" fmla="*/ 184484 h 184484"/>
              <a:gd name="connsiteX17" fmla="*/ 2781059 w 6320589"/>
              <a:gd name="connsiteY17" fmla="*/ 184484 h 184484"/>
              <a:gd name="connsiteX18" fmla="*/ 2212206 w 6320589"/>
              <a:gd name="connsiteY18" fmla="*/ 184484 h 184484"/>
              <a:gd name="connsiteX19" fmla="*/ 1643353 w 6320589"/>
              <a:gd name="connsiteY19" fmla="*/ 184484 h 184484"/>
              <a:gd name="connsiteX20" fmla="*/ 1011294 w 6320589"/>
              <a:gd name="connsiteY20" fmla="*/ 184484 h 184484"/>
              <a:gd name="connsiteX21" fmla="*/ 0 w 6320589"/>
              <a:gd name="connsiteY21" fmla="*/ 184484 h 184484"/>
              <a:gd name="connsiteX22" fmla="*/ 0 w 6320589"/>
              <a:gd name="connsiteY22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184484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7951" y="78967"/>
                  <a:pt x="6329688" y="95460"/>
                  <a:pt x="6320589" y="184484"/>
                </a:cubicBezTo>
                <a:cubicBezTo>
                  <a:pt x="6026827" y="207012"/>
                  <a:pt x="5735741" y="151330"/>
                  <a:pt x="5562118" y="184484"/>
                </a:cubicBezTo>
                <a:cubicBezTo>
                  <a:pt x="5388495" y="217638"/>
                  <a:pt x="5334053" y="167706"/>
                  <a:pt x="5119677" y="184484"/>
                </a:cubicBezTo>
                <a:cubicBezTo>
                  <a:pt x="4905301" y="201262"/>
                  <a:pt x="4602706" y="175940"/>
                  <a:pt x="4424412" y="184484"/>
                </a:cubicBezTo>
                <a:cubicBezTo>
                  <a:pt x="4246118" y="193028"/>
                  <a:pt x="4159206" y="178261"/>
                  <a:pt x="3918765" y="184484"/>
                </a:cubicBezTo>
                <a:cubicBezTo>
                  <a:pt x="3678324" y="190707"/>
                  <a:pt x="3597710" y="184291"/>
                  <a:pt x="3286706" y="184484"/>
                </a:cubicBezTo>
                <a:cubicBezTo>
                  <a:pt x="2975702" y="184677"/>
                  <a:pt x="2890628" y="186224"/>
                  <a:pt x="2781059" y="184484"/>
                </a:cubicBezTo>
                <a:cubicBezTo>
                  <a:pt x="2671490" y="182744"/>
                  <a:pt x="2345571" y="201019"/>
                  <a:pt x="2212206" y="184484"/>
                </a:cubicBezTo>
                <a:cubicBezTo>
                  <a:pt x="2078841" y="167949"/>
                  <a:pt x="1876497" y="170123"/>
                  <a:pt x="1643353" y="184484"/>
                </a:cubicBezTo>
                <a:cubicBezTo>
                  <a:pt x="1410209" y="198845"/>
                  <a:pt x="1197547" y="176446"/>
                  <a:pt x="1011294" y="184484"/>
                </a:cubicBezTo>
                <a:cubicBezTo>
                  <a:pt x="825041" y="192522"/>
                  <a:pt x="425806" y="141144"/>
                  <a:pt x="0" y="184484"/>
                </a:cubicBezTo>
                <a:cubicBezTo>
                  <a:pt x="2227" y="115915"/>
                  <a:pt x="-6800" y="64147"/>
                  <a:pt x="0" y="0"/>
                </a:cubicBezTo>
                <a:close/>
              </a:path>
              <a:path w="6320589" h="184484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23759" y="50728"/>
                  <a:pt x="6317635" y="104196"/>
                  <a:pt x="6320589" y="184484"/>
                </a:cubicBezTo>
                <a:cubicBezTo>
                  <a:pt x="6151769" y="199642"/>
                  <a:pt x="5958657" y="173981"/>
                  <a:pt x="5625324" y="184484"/>
                </a:cubicBezTo>
                <a:cubicBezTo>
                  <a:pt x="5291991" y="194987"/>
                  <a:pt x="5102050" y="199972"/>
                  <a:pt x="4930059" y="184484"/>
                </a:cubicBezTo>
                <a:cubicBezTo>
                  <a:pt x="4758069" y="168996"/>
                  <a:pt x="4577299" y="163437"/>
                  <a:pt x="4234795" y="184484"/>
                </a:cubicBezTo>
                <a:cubicBezTo>
                  <a:pt x="3892291" y="205531"/>
                  <a:pt x="3710040" y="173987"/>
                  <a:pt x="3476324" y="184484"/>
                </a:cubicBezTo>
                <a:cubicBezTo>
                  <a:pt x="3242608" y="194981"/>
                  <a:pt x="3104347" y="210289"/>
                  <a:pt x="2907471" y="184484"/>
                </a:cubicBezTo>
                <a:cubicBezTo>
                  <a:pt x="2710595" y="158679"/>
                  <a:pt x="2615510" y="171010"/>
                  <a:pt x="2401824" y="184484"/>
                </a:cubicBezTo>
                <a:cubicBezTo>
                  <a:pt x="2188138" y="197958"/>
                  <a:pt x="2051955" y="206023"/>
                  <a:pt x="1769765" y="184484"/>
                </a:cubicBezTo>
                <a:cubicBezTo>
                  <a:pt x="1487575" y="162945"/>
                  <a:pt x="1485127" y="174010"/>
                  <a:pt x="1327324" y="184484"/>
                </a:cubicBezTo>
                <a:cubicBezTo>
                  <a:pt x="1169521" y="194958"/>
                  <a:pt x="1103923" y="186474"/>
                  <a:pt x="884882" y="184484"/>
                </a:cubicBezTo>
                <a:cubicBezTo>
                  <a:pt x="665841" y="182494"/>
                  <a:pt x="224035" y="190410"/>
                  <a:pt x="0" y="184484"/>
                </a:cubicBezTo>
                <a:cubicBezTo>
                  <a:pt x="4797" y="92995"/>
                  <a:pt x="-715" y="9171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123CA-00D2-EA5B-D5FF-8DED71E0346E}"/>
              </a:ext>
            </a:extLst>
          </p:cNvPr>
          <p:cNvSpPr/>
          <p:nvPr/>
        </p:nvSpPr>
        <p:spPr>
          <a:xfrm>
            <a:off x="3673643" y="1600195"/>
            <a:ext cx="521368" cy="184484"/>
          </a:xfrm>
          <a:custGeom>
            <a:avLst/>
            <a:gdLst>
              <a:gd name="connsiteX0" fmla="*/ 0 w 521368"/>
              <a:gd name="connsiteY0" fmla="*/ 0 h 184484"/>
              <a:gd name="connsiteX1" fmla="*/ 521368 w 521368"/>
              <a:gd name="connsiteY1" fmla="*/ 0 h 184484"/>
              <a:gd name="connsiteX2" fmla="*/ 521368 w 521368"/>
              <a:gd name="connsiteY2" fmla="*/ 184484 h 184484"/>
              <a:gd name="connsiteX3" fmla="*/ 0 w 521368"/>
              <a:gd name="connsiteY3" fmla="*/ 184484 h 184484"/>
              <a:gd name="connsiteX4" fmla="*/ 0 w 521368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68" h="184484" fill="none" extrusionOk="0">
                <a:moveTo>
                  <a:pt x="0" y="0"/>
                </a:moveTo>
                <a:cubicBezTo>
                  <a:pt x="256595" y="-12389"/>
                  <a:pt x="408466" y="-14854"/>
                  <a:pt x="521368" y="0"/>
                </a:cubicBezTo>
                <a:cubicBezTo>
                  <a:pt x="520329" y="77519"/>
                  <a:pt x="530381" y="109594"/>
                  <a:pt x="521368" y="184484"/>
                </a:cubicBezTo>
                <a:cubicBezTo>
                  <a:pt x="310161" y="188654"/>
                  <a:pt x="115611" y="176470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21368" h="184484" stroke="0" extrusionOk="0">
                <a:moveTo>
                  <a:pt x="0" y="0"/>
                </a:moveTo>
                <a:cubicBezTo>
                  <a:pt x="204419" y="22238"/>
                  <a:pt x="338768" y="22909"/>
                  <a:pt x="521368" y="0"/>
                </a:cubicBezTo>
                <a:cubicBezTo>
                  <a:pt x="528461" y="57978"/>
                  <a:pt x="514018" y="132214"/>
                  <a:pt x="521368" y="184484"/>
                </a:cubicBezTo>
                <a:cubicBezTo>
                  <a:pt x="356895" y="198908"/>
                  <a:pt x="176130" y="191538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32066-5259-A21F-4C95-20F009E7EB1D}"/>
              </a:ext>
            </a:extLst>
          </p:cNvPr>
          <p:cNvSpPr/>
          <p:nvPr/>
        </p:nvSpPr>
        <p:spPr>
          <a:xfrm>
            <a:off x="1395664" y="1784679"/>
            <a:ext cx="328862" cy="184484"/>
          </a:xfrm>
          <a:custGeom>
            <a:avLst/>
            <a:gdLst>
              <a:gd name="connsiteX0" fmla="*/ 0 w 328862"/>
              <a:gd name="connsiteY0" fmla="*/ 0 h 184484"/>
              <a:gd name="connsiteX1" fmla="*/ 328862 w 328862"/>
              <a:gd name="connsiteY1" fmla="*/ 0 h 184484"/>
              <a:gd name="connsiteX2" fmla="*/ 328862 w 328862"/>
              <a:gd name="connsiteY2" fmla="*/ 184484 h 184484"/>
              <a:gd name="connsiteX3" fmla="*/ 0 w 328862"/>
              <a:gd name="connsiteY3" fmla="*/ 184484 h 184484"/>
              <a:gd name="connsiteX4" fmla="*/ 0 w 328862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862" h="184484" fill="none" extrusionOk="0">
                <a:moveTo>
                  <a:pt x="0" y="0"/>
                </a:moveTo>
                <a:cubicBezTo>
                  <a:pt x="84983" y="-11860"/>
                  <a:pt x="205207" y="-13714"/>
                  <a:pt x="328862" y="0"/>
                </a:cubicBezTo>
                <a:cubicBezTo>
                  <a:pt x="327823" y="77519"/>
                  <a:pt x="337875" y="109594"/>
                  <a:pt x="328862" y="184484"/>
                </a:cubicBezTo>
                <a:cubicBezTo>
                  <a:pt x="260692" y="176563"/>
                  <a:pt x="135198" y="200057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328862" h="184484" stroke="0" extrusionOk="0">
                <a:moveTo>
                  <a:pt x="0" y="0"/>
                </a:moveTo>
                <a:cubicBezTo>
                  <a:pt x="89963" y="8682"/>
                  <a:pt x="167021" y="14438"/>
                  <a:pt x="328862" y="0"/>
                </a:cubicBezTo>
                <a:cubicBezTo>
                  <a:pt x="335955" y="57978"/>
                  <a:pt x="321512" y="132214"/>
                  <a:pt x="328862" y="184484"/>
                </a:cubicBezTo>
                <a:cubicBezTo>
                  <a:pt x="221362" y="194609"/>
                  <a:pt x="125658" y="193017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84AE2-AF3B-7E20-AA96-4E21CC008659}"/>
              </a:ext>
            </a:extLst>
          </p:cNvPr>
          <p:cNvSpPr/>
          <p:nvPr/>
        </p:nvSpPr>
        <p:spPr>
          <a:xfrm>
            <a:off x="4311316" y="3156279"/>
            <a:ext cx="521368" cy="184484"/>
          </a:xfrm>
          <a:custGeom>
            <a:avLst/>
            <a:gdLst>
              <a:gd name="connsiteX0" fmla="*/ 0 w 521368"/>
              <a:gd name="connsiteY0" fmla="*/ 0 h 184484"/>
              <a:gd name="connsiteX1" fmla="*/ 521368 w 521368"/>
              <a:gd name="connsiteY1" fmla="*/ 0 h 184484"/>
              <a:gd name="connsiteX2" fmla="*/ 521368 w 521368"/>
              <a:gd name="connsiteY2" fmla="*/ 184484 h 184484"/>
              <a:gd name="connsiteX3" fmla="*/ 0 w 521368"/>
              <a:gd name="connsiteY3" fmla="*/ 184484 h 184484"/>
              <a:gd name="connsiteX4" fmla="*/ 0 w 521368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68" h="184484" fill="none" extrusionOk="0">
                <a:moveTo>
                  <a:pt x="0" y="0"/>
                </a:moveTo>
                <a:cubicBezTo>
                  <a:pt x="256595" y="-12389"/>
                  <a:pt x="408466" y="-14854"/>
                  <a:pt x="521368" y="0"/>
                </a:cubicBezTo>
                <a:cubicBezTo>
                  <a:pt x="520329" y="77519"/>
                  <a:pt x="530381" y="109594"/>
                  <a:pt x="521368" y="184484"/>
                </a:cubicBezTo>
                <a:cubicBezTo>
                  <a:pt x="310161" y="188654"/>
                  <a:pt x="115611" y="176470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21368" h="184484" stroke="0" extrusionOk="0">
                <a:moveTo>
                  <a:pt x="0" y="0"/>
                </a:moveTo>
                <a:cubicBezTo>
                  <a:pt x="204419" y="22238"/>
                  <a:pt x="338768" y="22909"/>
                  <a:pt x="521368" y="0"/>
                </a:cubicBezTo>
                <a:cubicBezTo>
                  <a:pt x="528461" y="57978"/>
                  <a:pt x="514018" y="132214"/>
                  <a:pt x="521368" y="184484"/>
                </a:cubicBezTo>
                <a:cubicBezTo>
                  <a:pt x="356895" y="198908"/>
                  <a:pt x="176130" y="191538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381E3-3CF1-7773-ECDC-F88C1B48EAB3}"/>
              </a:ext>
            </a:extLst>
          </p:cNvPr>
          <p:cNvSpPr/>
          <p:nvPr/>
        </p:nvSpPr>
        <p:spPr>
          <a:xfrm>
            <a:off x="5165559" y="3725774"/>
            <a:ext cx="521368" cy="184484"/>
          </a:xfrm>
          <a:custGeom>
            <a:avLst/>
            <a:gdLst>
              <a:gd name="connsiteX0" fmla="*/ 0 w 521368"/>
              <a:gd name="connsiteY0" fmla="*/ 0 h 184484"/>
              <a:gd name="connsiteX1" fmla="*/ 521368 w 521368"/>
              <a:gd name="connsiteY1" fmla="*/ 0 h 184484"/>
              <a:gd name="connsiteX2" fmla="*/ 521368 w 521368"/>
              <a:gd name="connsiteY2" fmla="*/ 184484 h 184484"/>
              <a:gd name="connsiteX3" fmla="*/ 0 w 521368"/>
              <a:gd name="connsiteY3" fmla="*/ 184484 h 184484"/>
              <a:gd name="connsiteX4" fmla="*/ 0 w 521368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68" h="184484" fill="none" extrusionOk="0">
                <a:moveTo>
                  <a:pt x="0" y="0"/>
                </a:moveTo>
                <a:cubicBezTo>
                  <a:pt x="256595" y="-12389"/>
                  <a:pt x="408466" y="-14854"/>
                  <a:pt x="521368" y="0"/>
                </a:cubicBezTo>
                <a:cubicBezTo>
                  <a:pt x="520329" y="77519"/>
                  <a:pt x="530381" y="109594"/>
                  <a:pt x="521368" y="184484"/>
                </a:cubicBezTo>
                <a:cubicBezTo>
                  <a:pt x="310161" y="188654"/>
                  <a:pt x="115611" y="176470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21368" h="184484" stroke="0" extrusionOk="0">
                <a:moveTo>
                  <a:pt x="0" y="0"/>
                </a:moveTo>
                <a:cubicBezTo>
                  <a:pt x="204419" y="22238"/>
                  <a:pt x="338768" y="22909"/>
                  <a:pt x="521368" y="0"/>
                </a:cubicBezTo>
                <a:cubicBezTo>
                  <a:pt x="528461" y="57978"/>
                  <a:pt x="514018" y="132214"/>
                  <a:pt x="521368" y="184484"/>
                </a:cubicBezTo>
                <a:cubicBezTo>
                  <a:pt x="356895" y="198908"/>
                  <a:pt x="176130" y="191538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6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entry point for the process that we starts when we run a program from the command 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403684"/>
            <a:ext cx="6320589" cy="216568"/>
          </a:xfrm>
          <a:custGeom>
            <a:avLst/>
            <a:gdLst>
              <a:gd name="connsiteX0" fmla="*/ 0 w 6320589"/>
              <a:gd name="connsiteY0" fmla="*/ 0 h 216568"/>
              <a:gd name="connsiteX1" fmla="*/ 758471 w 6320589"/>
              <a:gd name="connsiteY1" fmla="*/ 0 h 216568"/>
              <a:gd name="connsiteX2" fmla="*/ 1453735 w 6320589"/>
              <a:gd name="connsiteY2" fmla="*/ 0 h 216568"/>
              <a:gd name="connsiteX3" fmla="*/ 2149000 w 6320589"/>
              <a:gd name="connsiteY3" fmla="*/ 0 h 216568"/>
              <a:gd name="connsiteX4" fmla="*/ 2591441 w 6320589"/>
              <a:gd name="connsiteY4" fmla="*/ 0 h 216568"/>
              <a:gd name="connsiteX5" fmla="*/ 3223500 w 6320589"/>
              <a:gd name="connsiteY5" fmla="*/ 0 h 216568"/>
              <a:gd name="connsiteX6" fmla="*/ 3792353 w 6320589"/>
              <a:gd name="connsiteY6" fmla="*/ 0 h 216568"/>
              <a:gd name="connsiteX7" fmla="*/ 4487618 w 6320589"/>
              <a:gd name="connsiteY7" fmla="*/ 0 h 216568"/>
              <a:gd name="connsiteX8" fmla="*/ 4993265 w 6320589"/>
              <a:gd name="connsiteY8" fmla="*/ 0 h 216568"/>
              <a:gd name="connsiteX9" fmla="*/ 5625324 w 6320589"/>
              <a:gd name="connsiteY9" fmla="*/ 0 h 216568"/>
              <a:gd name="connsiteX10" fmla="*/ 6320589 w 6320589"/>
              <a:gd name="connsiteY10" fmla="*/ 0 h 216568"/>
              <a:gd name="connsiteX11" fmla="*/ 6320589 w 6320589"/>
              <a:gd name="connsiteY11" fmla="*/ 216568 h 216568"/>
              <a:gd name="connsiteX12" fmla="*/ 5562118 w 6320589"/>
              <a:gd name="connsiteY12" fmla="*/ 216568 h 216568"/>
              <a:gd name="connsiteX13" fmla="*/ 5119677 w 6320589"/>
              <a:gd name="connsiteY13" fmla="*/ 216568 h 216568"/>
              <a:gd name="connsiteX14" fmla="*/ 4424412 w 6320589"/>
              <a:gd name="connsiteY14" fmla="*/ 216568 h 216568"/>
              <a:gd name="connsiteX15" fmla="*/ 3918765 w 6320589"/>
              <a:gd name="connsiteY15" fmla="*/ 216568 h 216568"/>
              <a:gd name="connsiteX16" fmla="*/ 3286706 w 6320589"/>
              <a:gd name="connsiteY16" fmla="*/ 216568 h 216568"/>
              <a:gd name="connsiteX17" fmla="*/ 2781059 w 6320589"/>
              <a:gd name="connsiteY17" fmla="*/ 216568 h 216568"/>
              <a:gd name="connsiteX18" fmla="*/ 2212206 w 6320589"/>
              <a:gd name="connsiteY18" fmla="*/ 216568 h 216568"/>
              <a:gd name="connsiteX19" fmla="*/ 1643353 w 6320589"/>
              <a:gd name="connsiteY19" fmla="*/ 216568 h 216568"/>
              <a:gd name="connsiteX20" fmla="*/ 1011294 w 6320589"/>
              <a:gd name="connsiteY20" fmla="*/ 216568 h 216568"/>
              <a:gd name="connsiteX21" fmla="*/ 0 w 6320589"/>
              <a:gd name="connsiteY21" fmla="*/ 216568 h 216568"/>
              <a:gd name="connsiteX22" fmla="*/ 0 w 6320589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216568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1607" y="90919"/>
                  <a:pt x="6328983" y="115451"/>
                  <a:pt x="6320589" y="216568"/>
                </a:cubicBezTo>
                <a:cubicBezTo>
                  <a:pt x="6026827" y="239096"/>
                  <a:pt x="5735741" y="183414"/>
                  <a:pt x="5562118" y="216568"/>
                </a:cubicBezTo>
                <a:cubicBezTo>
                  <a:pt x="5388495" y="249722"/>
                  <a:pt x="5334053" y="199790"/>
                  <a:pt x="5119677" y="216568"/>
                </a:cubicBezTo>
                <a:cubicBezTo>
                  <a:pt x="4905301" y="233346"/>
                  <a:pt x="4602706" y="208024"/>
                  <a:pt x="4424412" y="216568"/>
                </a:cubicBezTo>
                <a:cubicBezTo>
                  <a:pt x="4246118" y="225112"/>
                  <a:pt x="4159206" y="210345"/>
                  <a:pt x="3918765" y="216568"/>
                </a:cubicBezTo>
                <a:cubicBezTo>
                  <a:pt x="3678324" y="222791"/>
                  <a:pt x="3597710" y="216375"/>
                  <a:pt x="3286706" y="216568"/>
                </a:cubicBezTo>
                <a:cubicBezTo>
                  <a:pt x="2975702" y="216761"/>
                  <a:pt x="2890628" y="218308"/>
                  <a:pt x="2781059" y="216568"/>
                </a:cubicBezTo>
                <a:cubicBezTo>
                  <a:pt x="2671490" y="214828"/>
                  <a:pt x="2345571" y="233103"/>
                  <a:pt x="2212206" y="216568"/>
                </a:cubicBezTo>
                <a:cubicBezTo>
                  <a:pt x="2078841" y="200033"/>
                  <a:pt x="1876497" y="202207"/>
                  <a:pt x="1643353" y="216568"/>
                </a:cubicBezTo>
                <a:cubicBezTo>
                  <a:pt x="1410209" y="230929"/>
                  <a:pt x="1197547" y="208530"/>
                  <a:pt x="1011294" y="216568"/>
                </a:cubicBezTo>
                <a:cubicBezTo>
                  <a:pt x="825041" y="224606"/>
                  <a:pt x="425806" y="173228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20589" h="216568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3698" y="60688"/>
                  <a:pt x="6326120" y="122973"/>
                  <a:pt x="6320589" y="216568"/>
                </a:cubicBezTo>
                <a:cubicBezTo>
                  <a:pt x="6151769" y="231726"/>
                  <a:pt x="5958657" y="206065"/>
                  <a:pt x="5625324" y="216568"/>
                </a:cubicBezTo>
                <a:cubicBezTo>
                  <a:pt x="5291991" y="227071"/>
                  <a:pt x="5102050" y="232056"/>
                  <a:pt x="4930059" y="216568"/>
                </a:cubicBezTo>
                <a:cubicBezTo>
                  <a:pt x="4758069" y="201080"/>
                  <a:pt x="4577299" y="195521"/>
                  <a:pt x="4234795" y="216568"/>
                </a:cubicBezTo>
                <a:cubicBezTo>
                  <a:pt x="3892291" y="237615"/>
                  <a:pt x="3710040" y="206071"/>
                  <a:pt x="3476324" y="216568"/>
                </a:cubicBezTo>
                <a:cubicBezTo>
                  <a:pt x="3242608" y="227065"/>
                  <a:pt x="3104347" y="242373"/>
                  <a:pt x="2907471" y="216568"/>
                </a:cubicBezTo>
                <a:cubicBezTo>
                  <a:pt x="2710595" y="190763"/>
                  <a:pt x="2615510" y="203094"/>
                  <a:pt x="2401824" y="216568"/>
                </a:cubicBezTo>
                <a:cubicBezTo>
                  <a:pt x="2188138" y="230042"/>
                  <a:pt x="2051955" y="238107"/>
                  <a:pt x="1769765" y="216568"/>
                </a:cubicBezTo>
                <a:cubicBezTo>
                  <a:pt x="1487575" y="195029"/>
                  <a:pt x="1485127" y="206094"/>
                  <a:pt x="1327324" y="216568"/>
                </a:cubicBezTo>
                <a:cubicBezTo>
                  <a:pt x="1169521" y="227042"/>
                  <a:pt x="1103923" y="218558"/>
                  <a:pt x="884882" y="216568"/>
                </a:cubicBezTo>
                <a:cubicBezTo>
                  <a:pt x="665841" y="214578"/>
                  <a:pt x="224035" y="222494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108"/>
          <a:stretch/>
        </p:blipFill>
        <p:spPr>
          <a:xfrm>
            <a:off x="1714500" y="130676"/>
            <a:ext cx="5715000" cy="322513"/>
          </a:xfrm>
          <a:custGeom>
            <a:avLst/>
            <a:gdLst>
              <a:gd name="connsiteX0" fmla="*/ 0 w 5715000"/>
              <a:gd name="connsiteY0" fmla="*/ 0 h 322513"/>
              <a:gd name="connsiteX1" fmla="*/ 571500 w 5715000"/>
              <a:gd name="connsiteY1" fmla="*/ 0 h 322513"/>
              <a:gd name="connsiteX2" fmla="*/ 1143000 w 5715000"/>
              <a:gd name="connsiteY2" fmla="*/ 0 h 322513"/>
              <a:gd name="connsiteX3" fmla="*/ 1714500 w 5715000"/>
              <a:gd name="connsiteY3" fmla="*/ 0 h 322513"/>
              <a:gd name="connsiteX4" fmla="*/ 2400300 w 5715000"/>
              <a:gd name="connsiteY4" fmla="*/ 0 h 322513"/>
              <a:gd name="connsiteX5" fmla="*/ 3028950 w 5715000"/>
              <a:gd name="connsiteY5" fmla="*/ 0 h 322513"/>
              <a:gd name="connsiteX6" fmla="*/ 3429000 w 5715000"/>
              <a:gd name="connsiteY6" fmla="*/ 0 h 322513"/>
              <a:gd name="connsiteX7" fmla="*/ 3943350 w 5715000"/>
              <a:gd name="connsiteY7" fmla="*/ 0 h 322513"/>
              <a:gd name="connsiteX8" fmla="*/ 4629150 w 5715000"/>
              <a:gd name="connsiteY8" fmla="*/ 0 h 322513"/>
              <a:gd name="connsiteX9" fmla="*/ 5200650 w 5715000"/>
              <a:gd name="connsiteY9" fmla="*/ 0 h 322513"/>
              <a:gd name="connsiteX10" fmla="*/ 5715000 w 5715000"/>
              <a:gd name="connsiteY10" fmla="*/ 0 h 322513"/>
              <a:gd name="connsiteX11" fmla="*/ 5715000 w 5715000"/>
              <a:gd name="connsiteY11" fmla="*/ 322513 h 322513"/>
              <a:gd name="connsiteX12" fmla="*/ 5257800 w 5715000"/>
              <a:gd name="connsiteY12" fmla="*/ 322513 h 322513"/>
              <a:gd name="connsiteX13" fmla="*/ 4572000 w 5715000"/>
              <a:gd name="connsiteY13" fmla="*/ 322513 h 322513"/>
              <a:gd name="connsiteX14" fmla="*/ 4114800 w 5715000"/>
              <a:gd name="connsiteY14" fmla="*/ 322513 h 322513"/>
              <a:gd name="connsiteX15" fmla="*/ 3714750 w 5715000"/>
              <a:gd name="connsiteY15" fmla="*/ 322513 h 322513"/>
              <a:gd name="connsiteX16" fmla="*/ 3314700 w 5715000"/>
              <a:gd name="connsiteY16" fmla="*/ 322513 h 322513"/>
              <a:gd name="connsiteX17" fmla="*/ 2686050 w 5715000"/>
              <a:gd name="connsiteY17" fmla="*/ 322513 h 322513"/>
              <a:gd name="connsiteX18" fmla="*/ 2286000 w 5715000"/>
              <a:gd name="connsiteY18" fmla="*/ 322513 h 322513"/>
              <a:gd name="connsiteX19" fmla="*/ 1714500 w 5715000"/>
              <a:gd name="connsiteY19" fmla="*/ 322513 h 322513"/>
              <a:gd name="connsiteX20" fmla="*/ 1257300 w 5715000"/>
              <a:gd name="connsiteY20" fmla="*/ 322513 h 322513"/>
              <a:gd name="connsiteX21" fmla="*/ 685800 w 5715000"/>
              <a:gd name="connsiteY21" fmla="*/ 322513 h 322513"/>
              <a:gd name="connsiteX22" fmla="*/ 0 w 5715000"/>
              <a:gd name="connsiteY22" fmla="*/ 322513 h 322513"/>
              <a:gd name="connsiteX23" fmla="*/ 0 w 5715000"/>
              <a:gd name="connsiteY23" fmla="*/ 0 h 32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2513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3270" y="131970"/>
                  <a:pt x="5702011" y="188052"/>
                  <a:pt x="5715000" y="322513"/>
                </a:cubicBezTo>
                <a:cubicBezTo>
                  <a:pt x="5513477" y="328385"/>
                  <a:pt x="5477889" y="289986"/>
                  <a:pt x="5257800" y="322513"/>
                </a:cubicBezTo>
                <a:cubicBezTo>
                  <a:pt x="5037711" y="355040"/>
                  <a:pt x="4800732" y="316761"/>
                  <a:pt x="4572000" y="322513"/>
                </a:cubicBezTo>
                <a:cubicBezTo>
                  <a:pt x="4343268" y="328265"/>
                  <a:pt x="4312613" y="283764"/>
                  <a:pt x="4114800" y="322513"/>
                </a:cubicBezTo>
                <a:cubicBezTo>
                  <a:pt x="3916987" y="361262"/>
                  <a:pt x="3881436" y="282802"/>
                  <a:pt x="3714750" y="322513"/>
                </a:cubicBezTo>
                <a:cubicBezTo>
                  <a:pt x="3548064" y="362224"/>
                  <a:pt x="3455291" y="313335"/>
                  <a:pt x="3314700" y="322513"/>
                </a:cubicBezTo>
                <a:cubicBezTo>
                  <a:pt x="3174109" y="331691"/>
                  <a:pt x="2910092" y="295465"/>
                  <a:pt x="2686050" y="322513"/>
                </a:cubicBezTo>
                <a:cubicBezTo>
                  <a:pt x="2462008" y="349561"/>
                  <a:pt x="2417852" y="312127"/>
                  <a:pt x="2286000" y="322513"/>
                </a:cubicBezTo>
                <a:cubicBezTo>
                  <a:pt x="2154148" y="332899"/>
                  <a:pt x="1846025" y="289034"/>
                  <a:pt x="1714500" y="322513"/>
                </a:cubicBezTo>
                <a:cubicBezTo>
                  <a:pt x="1582975" y="355992"/>
                  <a:pt x="1430466" y="273724"/>
                  <a:pt x="1257300" y="322513"/>
                </a:cubicBezTo>
                <a:cubicBezTo>
                  <a:pt x="1084134" y="371302"/>
                  <a:pt x="805627" y="316645"/>
                  <a:pt x="685800" y="322513"/>
                </a:cubicBezTo>
                <a:cubicBezTo>
                  <a:pt x="565973" y="328381"/>
                  <a:pt x="139150" y="257812"/>
                  <a:pt x="0" y="322513"/>
                </a:cubicBezTo>
                <a:cubicBezTo>
                  <a:pt x="-29315" y="181437"/>
                  <a:pt x="5077" y="104317"/>
                  <a:pt x="0" y="0"/>
                </a:cubicBezTo>
                <a:close/>
              </a:path>
              <a:path w="5715000" h="322513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52201" y="73485"/>
                  <a:pt x="5703633" y="223988"/>
                  <a:pt x="5715000" y="322513"/>
                </a:cubicBezTo>
                <a:cubicBezTo>
                  <a:pt x="5488932" y="388433"/>
                  <a:pt x="5392909" y="252633"/>
                  <a:pt x="5086350" y="322513"/>
                </a:cubicBezTo>
                <a:cubicBezTo>
                  <a:pt x="4779791" y="392393"/>
                  <a:pt x="4596211" y="267029"/>
                  <a:pt x="4400550" y="322513"/>
                </a:cubicBezTo>
                <a:cubicBezTo>
                  <a:pt x="4204889" y="377997"/>
                  <a:pt x="4013338" y="313712"/>
                  <a:pt x="3714750" y="322513"/>
                </a:cubicBezTo>
                <a:cubicBezTo>
                  <a:pt x="3416162" y="331314"/>
                  <a:pt x="3416545" y="292910"/>
                  <a:pt x="3257550" y="322513"/>
                </a:cubicBezTo>
                <a:cubicBezTo>
                  <a:pt x="3098555" y="352116"/>
                  <a:pt x="2856299" y="268810"/>
                  <a:pt x="2686050" y="322513"/>
                </a:cubicBezTo>
                <a:cubicBezTo>
                  <a:pt x="2515801" y="376216"/>
                  <a:pt x="2237654" y="243905"/>
                  <a:pt x="2000250" y="322513"/>
                </a:cubicBezTo>
                <a:cubicBezTo>
                  <a:pt x="1762846" y="401121"/>
                  <a:pt x="1594922" y="263383"/>
                  <a:pt x="1428750" y="322513"/>
                </a:cubicBezTo>
                <a:cubicBezTo>
                  <a:pt x="1262578" y="381643"/>
                  <a:pt x="1166437" y="298302"/>
                  <a:pt x="1028700" y="322513"/>
                </a:cubicBezTo>
                <a:cubicBezTo>
                  <a:pt x="890963" y="346724"/>
                  <a:pt x="675348" y="321186"/>
                  <a:pt x="571500" y="322513"/>
                </a:cubicBezTo>
                <a:cubicBezTo>
                  <a:pt x="467652" y="323840"/>
                  <a:pt x="129159" y="281165"/>
                  <a:pt x="0" y="322513"/>
                </a:cubicBezTo>
                <a:cubicBezTo>
                  <a:pt x="-31545" y="180565"/>
                  <a:pt x="8911" y="9610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10601C8-764B-E9CC-6112-1D22791F64BA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00946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Here, we print the process id (</a:t>
            </a:r>
            <a:r>
              <a:rPr lang="en-US" b="0" dirty="0" err="1"/>
              <a:t>pid</a:t>
            </a:r>
            <a:r>
              <a:rPr lang="en-US" b="0" dirty="0"/>
              <a:t>) of the currently executing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588167"/>
            <a:ext cx="6320589" cy="216568"/>
          </a:xfrm>
          <a:custGeom>
            <a:avLst/>
            <a:gdLst>
              <a:gd name="connsiteX0" fmla="*/ 0 w 6320589"/>
              <a:gd name="connsiteY0" fmla="*/ 0 h 216568"/>
              <a:gd name="connsiteX1" fmla="*/ 758471 w 6320589"/>
              <a:gd name="connsiteY1" fmla="*/ 0 h 216568"/>
              <a:gd name="connsiteX2" fmla="*/ 1453735 w 6320589"/>
              <a:gd name="connsiteY2" fmla="*/ 0 h 216568"/>
              <a:gd name="connsiteX3" fmla="*/ 2149000 w 6320589"/>
              <a:gd name="connsiteY3" fmla="*/ 0 h 216568"/>
              <a:gd name="connsiteX4" fmla="*/ 2591441 w 6320589"/>
              <a:gd name="connsiteY4" fmla="*/ 0 h 216568"/>
              <a:gd name="connsiteX5" fmla="*/ 3223500 w 6320589"/>
              <a:gd name="connsiteY5" fmla="*/ 0 h 216568"/>
              <a:gd name="connsiteX6" fmla="*/ 3792353 w 6320589"/>
              <a:gd name="connsiteY6" fmla="*/ 0 h 216568"/>
              <a:gd name="connsiteX7" fmla="*/ 4487618 w 6320589"/>
              <a:gd name="connsiteY7" fmla="*/ 0 h 216568"/>
              <a:gd name="connsiteX8" fmla="*/ 4993265 w 6320589"/>
              <a:gd name="connsiteY8" fmla="*/ 0 h 216568"/>
              <a:gd name="connsiteX9" fmla="*/ 5625324 w 6320589"/>
              <a:gd name="connsiteY9" fmla="*/ 0 h 216568"/>
              <a:gd name="connsiteX10" fmla="*/ 6320589 w 6320589"/>
              <a:gd name="connsiteY10" fmla="*/ 0 h 216568"/>
              <a:gd name="connsiteX11" fmla="*/ 6320589 w 6320589"/>
              <a:gd name="connsiteY11" fmla="*/ 216568 h 216568"/>
              <a:gd name="connsiteX12" fmla="*/ 5562118 w 6320589"/>
              <a:gd name="connsiteY12" fmla="*/ 216568 h 216568"/>
              <a:gd name="connsiteX13" fmla="*/ 5119677 w 6320589"/>
              <a:gd name="connsiteY13" fmla="*/ 216568 h 216568"/>
              <a:gd name="connsiteX14" fmla="*/ 4424412 w 6320589"/>
              <a:gd name="connsiteY14" fmla="*/ 216568 h 216568"/>
              <a:gd name="connsiteX15" fmla="*/ 3918765 w 6320589"/>
              <a:gd name="connsiteY15" fmla="*/ 216568 h 216568"/>
              <a:gd name="connsiteX16" fmla="*/ 3286706 w 6320589"/>
              <a:gd name="connsiteY16" fmla="*/ 216568 h 216568"/>
              <a:gd name="connsiteX17" fmla="*/ 2781059 w 6320589"/>
              <a:gd name="connsiteY17" fmla="*/ 216568 h 216568"/>
              <a:gd name="connsiteX18" fmla="*/ 2212206 w 6320589"/>
              <a:gd name="connsiteY18" fmla="*/ 216568 h 216568"/>
              <a:gd name="connsiteX19" fmla="*/ 1643353 w 6320589"/>
              <a:gd name="connsiteY19" fmla="*/ 216568 h 216568"/>
              <a:gd name="connsiteX20" fmla="*/ 1011294 w 6320589"/>
              <a:gd name="connsiteY20" fmla="*/ 216568 h 216568"/>
              <a:gd name="connsiteX21" fmla="*/ 0 w 6320589"/>
              <a:gd name="connsiteY21" fmla="*/ 216568 h 216568"/>
              <a:gd name="connsiteX22" fmla="*/ 0 w 6320589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216568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1607" y="90919"/>
                  <a:pt x="6328983" y="115451"/>
                  <a:pt x="6320589" y="216568"/>
                </a:cubicBezTo>
                <a:cubicBezTo>
                  <a:pt x="6026827" y="239096"/>
                  <a:pt x="5735741" y="183414"/>
                  <a:pt x="5562118" y="216568"/>
                </a:cubicBezTo>
                <a:cubicBezTo>
                  <a:pt x="5388495" y="249722"/>
                  <a:pt x="5334053" y="199790"/>
                  <a:pt x="5119677" y="216568"/>
                </a:cubicBezTo>
                <a:cubicBezTo>
                  <a:pt x="4905301" y="233346"/>
                  <a:pt x="4602706" y="208024"/>
                  <a:pt x="4424412" y="216568"/>
                </a:cubicBezTo>
                <a:cubicBezTo>
                  <a:pt x="4246118" y="225112"/>
                  <a:pt x="4159206" y="210345"/>
                  <a:pt x="3918765" y="216568"/>
                </a:cubicBezTo>
                <a:cubicBezTo>
                  <a:pt x="3678324" y="222791"/>
                  <a:pt x="3597710" y="216375"/>
                  <a:pt x="3286706" y="216568"/>
                </a:cubicBezTo>
                <a:cubicBezTo>
                  <a:pt x="2975702" y="216761"/>
                  <a:pt x="2890628" y="218308"/>
                  <a:pt x="2781059" y="216568"/>
                </a:cubicBezTo>
                <a:cubicBezTo>
                  <a:pt x="2671490" y="214828"/>
                  <a:pt x="2345571" y="233103"/>
                  <a:pt x="2212206" y="216568"/>
                </a:cubicBezTo>
                <a:cubicBezTo>
                  <a:pt x="2078841" y="200033"/>
                  <a:pt x="1876497" y="202207"/>
                  <a:pt x="1643353" y="216568"/>
                </a:cubicBezTo>
                <a:cubicBezTo>
                  <a:pt x="1410209" y="230929"/>
                  <a:pt x="1197547" y="208530"/>
                  <a:pt x="1011294" y="216568"/>
                </a:cubicBezTo>
                <a:cubicBezTo>
                  <a:pt x="825041" y="224606"/>
                  <a:pt x="425806" y="173228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20589" h="216568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3698" y="60688"/>
                  <a:pt x="6326120" y="122973"/>
                  <a:pt x="6320589" y="216568"/>
                </a:cubicBezTo>
                <a:cubicBezTo>
                  <a:pt x="6151769" y="231726"/>
                  <a:pt x="5958657" y="206065"/>
                  <a:pt x="5625324" y="216568"/>
                </a:cubicBezTo>
                <a:cubicBezTo>
                  <a:pt x="5291991" y="227071"/>
                  <a:pt x="5102050" y="232056"/>
                  <a:pt x="4930059" y="216568"/>
                </a:cubicBezTo>
                <a:cubicBezTo>
                  <a:pt x="4758069" y="201080"/>
                  <a:pt x="4577299" y="195521"/>
                  <a:pt x="4234795" y="216568"/>
                </a:cubicBezTo>
                <a:cubicBezTo>
                  <a:pt x="3892291" y="237615"/>
                  <a:pt x="3710040" y="206071"/>
                  <a:pt x="3476324" y="216568"/>
                </a:cubicBezTo>
                <a:cubicBezTo>
                  <a:pt x="3242608" y="227065"/>
                  <a:pt x="3104347" y="242373"/>
                  <a:pt x="2907471" y="216568"/>
                </a:cubicBezTo>
                <a:cubicBezTo>
                  <a:pt x="2710595" y="190763"/>
                  <a:pt x="2615510" y="203094"/>
                  <a:pt x="2401824" y="216568"/>
                </a:cubicBezTo>
                <a:cubicBezTo>
                  <a:pt x="2188138" y="230042"/>
                  <a:pt x="2051955" y="238107"/>
                  <a:pt x="1769765" y="216568"/>
                </a:cubicBezTo>
                <a:cubicBezTo>
                  <a:pt x="1487575" y="195029"/>
                  <a:pt x="1485127" y="206094"/>
                  <a:pt x="1327324" y="216568"/>
                </a:cubicBezTo>
                <a:cubicBezTo>
                  <a:pt x="1169521" y="227042"/>
                  <a:pt x="1103923" y="218558"/>
                  <a:pt x="884882" y="216568"/>
                </a:cubicBezTo>
                <a:cubicBezTo>
                  <a:pt x="665841" y="214578"/>
                  <a:pt x="224035" y="222494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92B437-3FB6-F5DD-8D64-3F755CB9A72B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083004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 call to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Invokes code in the OS to create a new process (PCB).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creates a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1780671"/>
            <a:ext cx="6320589" cy="216568"/>
          </a:xfrm>
          <a:custGeom>
            <a:avLst/>
            <a:gdLst>
              <a:gd name="connsiteX0" fmla="*/ 0 w 6320589"/>
              <a:gd name="connsiteY0" fmla="*/ 0 h 216568"/>
              <a:gd name="connsiteX1" fmla="*/ 758471 w 6320589"/>
              <a:gd name="connsiteY1" fmla="*/ 0 h 216568"/>
              <a:gd name="connsiteX2" fmla="*/ 1453735 w 6320589"/>
              <a:gd name="connsiteY2" fmla="*/ 0 h 216568"/>
              <a:gd name="connsiteX3" fmla="*/ 2149000 w 6320589"/>
              <a:gd name="connsiteY3" fmla="*/ 0 h 216568"/>
              <a:gd name="connsiteX4" fmla="*/ 2591441 w 6320589"/>
              <a:gd name="connsiteY4" fmla="*/ 0 h 216568"/>
              <a:gd name="connsiteX5" fmla="*/ 3223500 w 6320589"/>
              <a:gd name="connsiteY5" fmla="*/ 0 h 216568"/>
              <a:gd name="connsiteX6" fmla="*/ 3792353 w 6320589"/>
              <a:gd name="connsiteY6" fmla="*/ 0 h 216568"/>
              <a:gd name="connsiteX7" fmla="*/ 4487618 w 6320589"/>
              <a:gd name="connsiteY7" fmla="*/ 0 h 216568"/>
              <a:gd name="connsiteX8" fmla="*/ 4993265 w 6320589"/>
              <a:gd name="connsiteY8" fmla="*/ 0 h 216568"/>
              <a:gd name="connsiteX9" fmla="*/ 5625324 w 6320589"/>
              <a:gd name="connsiteY9" fmla="*/ 0 h 216568"/>
              <a:gd name="connsiteX10" fmla="*/ 6320589 w 6320589"/>
              <a:gd name="connsiteY10" fmla="*/ 0 h 216568"/>
              <a:gd name="connsiteX11" fmla="*/ 6320589 w 6320589"/>
              <a:gd name="connsiteY11" fmla="*/ 216568 h 216568"/>
              <a:gd name="connsiteX12" fmla="*/ 5562118 w 6320589"/>
              <a:gd name="connsiteY12" fmla="*/ 216568 h 216568"/>
              <a:gd name="connsiteX13" fmla="*/ 5119677 w 6320589"/>
              <a:gd name="connsiteY13" fmla="*/ 216568 h 216568"/>
              <a:gd name="connsiteX14" fmla="*/ 4424412 w 6320589"/>
              <a:gd name="connsiteY14" fmla="*/ 216568 h 216568"/>
              <a:gd name="connsiteX15" fmla="*/ 3918765 w 6320589"/>
              <a:gd name="connsiteY15" fmla="*/ 216568 h 216568"/>
              <a:gd name="connsiteX16" fmla="*/ 3286706 w 6320589"/>
              <a:gd name="connsiteY16" fmla="*/ 216568 h 216568"/>
              <a:gd name="connsiteX17" fmla="*/ 2781059 w 6320589"/>
              <a:gd name="connsiteY17" fmla="*/ 216568 h 216568"/>
              <a:gd name="connsiteX18" fmla="*/ 2212206 w 6320589"/>
              <a:gd name="connsiteY18" fmla="*/ 216568 h 216568"/>
              <a:gd name="connsiteX19" fmla="*/ 1643353 w 6320589"/>
              <a:gd name="connsiteY19" fmla="*/ 216568 h 216568"/>
              <a:gd name="connsiteX20" fmla="*/ 1011294 w 6320589"/>
              <a:gd name="connsiteY20" fmla="*/ 216568 h 216568"/>
              <a:gd name="connsiteX21" fmla="*/ 0 w 6320589"/>
              <a:gd name="connsiteY21" fmla="*/ 216568 h 216568"/>
              <a:gd name="connsiteX22" fmla="*/ 0 w 6320589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216568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1607" y="90919"/>
                  <a:pt x="6328983" y="115451"/>
                  <a:pt x="6320589" y="216568"/>
                </a:cubicBezTo>
                <a:cubicBezTo>
                  <a:pt x="6026827" y="239096"/>
                  <a:pt x="5735741" y="183414"/>
                  <a:pt x="5562118" y="216568"/>
                </a:cubicBezTo>
                <a:cubicBezTo>
                  <a:pt x="5388495" y="249722"/>
                  <a:pt x="5334053" y="199790"/>
                  <a:pt x="5119677" y="216568"/>
                </a:cubicBezTo>
                <a:cubicBezTo>
                  <a:pt x="4905301" y="233346"/>
                  <a:pt x="4602706" y="208024"/>
                  <a:pt x="4424412" y="216568"/>
                </a:cubicBezTo>
                <a:cubicBezTo>
                  <a:pt x="4246118" y="225112"/>
                  <a:pt x="4159206" y="210345"/>
                  <a:pt x="3918765" y="216568"/>
                </a:cubicBezTo>
                <a:cubicBezTo>
                  <a:pt x="3678324" y="222791"/>
                  <a:pt x="3597710" y="216375"/>
                  <a:pt x="3286706" y="216568"/>
                </a:cubicBezTo>
                <a:cubicBezTo>
                  <a:pt x="2975702" y="216761"/>
                  <a:pt x="2890628" y="218308"/>
                  <a:pt x="2781059" y="216568"/>
                </a:cubicBezTo>
                <a:cubicBezTo>
                  <a:pt x="2671490" y="214828"/>
                  <a:pt x="2345571" y="233103"/>
                  <a:pt x="2212206" y="216568"/>
                </a:cubicBezTo>
                <a:cubicBezTo>
                  <a:pt x="2078841" y="200033"/>
                  <a:pt x="1876497" y="202207"/>
                  <a:pt x="1643353" y="216568"/>
                </a:cubicBezTo>
                <a:cubicBezTo>
                  <a:pt x="1410209" y="230929"/>
                  <a:pt x="1197547" y="208530"/>
                  <a:pt x="1011294" y="216568"/>
                </a:cubicBezTo>
                <a:cubicBezTo>
                  <a:pt x="825041" y="224606"/>
                  <a:pt x="425806" y="173228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20589" h="216568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3698" y="60688"/>
                  <a:pt x="6326120" y="122973"/>
                  <a:pt x="6320589" y="216568"/>
                </a:cubicBezTo>
                <a:cubicBezTo>
                  <a:pt x="6151769" y="231726"/>
                  <a:pt x="5958657" y="206065"/>
                  <a:pt x="5625324" y="216568"/>
                </a:cubicBezTo>
                <a:cubicBezTo>
                  <a:pt x="5291991" y="227071"/>
                  <a:pt x="5102050" y="232056"/>
                  <a:pt x="4930059" y="216568"/>
                </a:cubicBezTo>
                <a:cubicBezTo>
                  <a:pt x="4758069" y="201080"/>
                  <a:pt x="4577299" y="195521"/>
                  <a:pt x="4234795" y="216568"/>
                </a:cubicBezTo>
                <a:cubicBezTo>
                  <a:pt x="3892291" y="237615"/>
                  <a:pt x="3710040" y="206071"/>
                  <a:pt x="3476324" y="216568"/>
                </a:cubicBezTo>
                <a:cubicBezTo>
                  <a:pt x="3242608" y="227065"/>
                  <a:pt x="3104347" y="242373"/>
                  <a:pt x="2907471" y="216568"/>
                </a:cubicBezTo>
                <a:cubicBezTo>
                  <a:pt x="2710595" y="190763"/>
                  <a:pt x="2615510" y="203094"/>
                  <a:pt x="2401824" y="216568"/>
                </a:cubicBezTo>
                <a:cubicBezTo>
                  <a:pt x="2188138" y="230042"/>
                  <a:pt x="2051955" y="238107"/>
                  <a:pt x="1769765" y="216568"/>
                </a:cubicBezTo>
                <a:cubicBezTo>
                  <a:pt x="1487575" y="195029"/>
                  <a:pt x="1485127" y="206094"/>
                  <a:pt x="1327324" y="216568"/>
                </a:cubicBezTo>
                <a:cubicBezTo>
                  <a:pt x="1169521" y="227042"/>
                  <a:pt x="1103923" y="218558"/>
                  <a:pt x="884882" y="216568"/>
                </a:cubicBezTo>
                <a:cubicBezTo>
                  <a:pt x="665841" y="214578"/>
                  <a:pt x="224035" y="222494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A26FA87-3334-8D5F-8FC2-71FEC6989675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AB61621-57DA-5698-A555-78F28CC3A49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58273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Execution continues in both the parent and child process from the point of return from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3168317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0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It is non-deterministic as to which process will “have” the CPU next.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3168317" y="1780671"/>
            <a:ext cx="3168316" cy="216568"/>
          </a:xfrm>
          <a:custGeom>
            <a:avLst/>
            <a:gdLst>
              <a:gd name="connsiteX0" fmla="*/ 0 w 3168316"/>
              <a:gd name="connsiteY0" fmla="*/ 0 h 216568"/>
              <a:gd name="connsiteX1" fmla="*/ 538614 w 3168316"/>
              <a:gd name="connsiteY1" fmla="*/ 0 h 216568"/>
              <a:gd name="connsiteX2" fmla="*/ 1203960 w 3168316"/>
              <a:gd name="connsiteY2" fmla="*/ 0 h 216568"/>
              <a:gd name="connsiteX3" fmla="*/ 1837623 w 3168316"/>
              <a:gd name="connsiteY3" fmla="*/ 0 h 216568"/>
              <a:gd name="connsiteX4" fmla="*/ 2502970 w 3168316"/>
              <a:gd name="connsiteY4" fmla="*/ 0 h 216568"/>
              <a:gd name="connsiteX5" fmla="*/ 3168316 w 3168316"/>
              <a:gd name="connsiteY5" fmla="*/ 0 h 216568"/>
              <a:gd name="connsiteX6" fmla="*/ 3168316 w 3168316"/>
              <a:gd name="connsiteY6" fmla="*/ 216568 h 216568"/>
              <a:gd name="connsiteX7" fmla="*/ 2534653 w 3168316"/>
              <a:gd name="connsiteY7" fmla="*/ 216568 h 216568"/>
              <a:gd name="connsiteX8" fmla="*/ 1932673 w 3168316"/>
              <a:gd name="connsiteY8" fmla="*/ 216568 h 216568"/>
              <a:gd name="connsiteX9" fmla="*/ 1235643 w 3168316"/>
              <a:gd name="connsiteY9" fmla="*/ 216568 h 216568"/>
              <a:gd name="connsiteX10" fmla="*/ 601980 w 3168316"/>
              <a:gd name="connsiteY10" fmla="*/ 216568 h 216568"/>
              <a:gd name="connsiteX11" fmla="*/ 0 w 3168316"/>
              <a:gd name="connsiteY11" fmla="*/ 216568 h 216568"/>
              <a:gd name="connsiteX12" fmla="*/ 0 w 3168316"/>
              <a:gd name="connsiteY1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8316" h="216568" fill="none" extrusionOk="0">
                <a:moveTo>
                  <a:pt x="0" y="0"/>
                </a:moveTo>
                <a:cubicBezTo>
                  <a:pt x="238544" y="3304"/>
                  <a:pt x="355296" y="317"/>
                  <a:pt x="538614" y="0"/>
                </a:cubicBezTo>
                <a:cubicBezTo>
                  <a:pt x="721932" y="-317"/>
                  <a:pt x="998351" y="-29664"/>
                  <a:pt x="1203960" y="0"/>
                </a:cubicBezTo>
                <a:cubicBezTo>
                  <a:pt x="1409569" y="29664"/>
                  <a:pt x="1524700" y="-205"/>
                  <a:pt x="1837623" y="0"/>
                </a:cubicBezTo>
                <a:cubicBezTo>
                  <a:pt x="2150546" y="205"/>
                  <a:pt x="2259471" y="17105"/>
                  <a:pt x="2502970" y="0"/>
                </a:cubicBezTo>
                <a:cubicBezTo>
                  <a:pt x="2746469" y="-17105"/>
                  <a:pt x="2999984" y="-3493"/>
                  <a:pt x="3168316" y="0"/>
                </a:cubicBezTo>
                <a:cubicBezTo>
                  <a:pt x="3164395" y="64132"/>
                  <a:pt x="3179067" y="171357"/>
                  <a:pt x="3168316" y="216568"/>
                </a:cubicBezTo>
                <a:cubicBezTo>
                  <a:pt x="3031719" y="224182"/>
                  <a:pt x="2733314" y="185363"/>
                  <a:pt x="2534653" y="216568"/>
                </a:cubicBezTo>
                <a:cubicBezTo>
                  <a:pt x="2335992" y="247773"/>
                  <a:pt x="2067958" y="207213"/>
                  <a:pt x="1932673" y="216568"/>
                </a:cubicBezTo>
                <a:cubicBezTo>
                  <a:pt x="1797388" y="225923"/>
                  <a:pt x="1382685" y="241254"/>
                  <a:pt x="1235643" y="216568"/>
                </a:cubicBezTo>
                <a:cubicBezTo>
                  <a:pt x="1088601" y="191883"/>
                  <a:pt x="873110" y="198048"/>
                  <a:pt x="601980" y="216568"/>
                </a:cubicBezTo>
                <a:cubicBezTo>
                  <a:pt x="330850" y="235088"/>
                  <a:pt x="182845" y="231699"/>
                  <a:pt x="0" y="216568"/>
                </a:cubicBezTo>
                <a:cubicBezTo>
                  <a:pt x="1566" y="164350"/>
                  <a:pt x="2383" y="98379"/>
                  <a:pt x="0" y="0"/>
                </a:cubicBezTo>
                <a:close/>
              </a:path>
              <a:path w="3168316" h="216568" stroke="0" extrusionOk="0">
                <a:moveTo>
                  <a:pt x="0" y="0"/>
                </a:moveTo>
                <a:cubicBezTo>
                  <a:pt x="151174" y="25457"/>
                  <a:pt x="339905" y="-25556"/>
                  <a:pt x="570297" y="0"/>
                </a:cubicBezTo>
                <a:cubicBezTo>
                  <a:pt x="800689" y="25556"/>
                  <a:pt x="930068" y="23922"/>
                  <a:pt x="1108911" y="0"/>
                </a:cubicBezTo>
                <a:cubicBezTo>
                  <a:pt x="1287754" y="-23922"/>
                  <a:pt x="1490671" y="-26228"/>
                  <a:pt x="1710891" y="0"/>
                </a:cubicBezTo>
                <a:cubicBezTo>
                  <a:pt x="1931111" y="26228"/>
                  <a:pt x="2086856" y="-22178"/>
                  <a:pt x="2344554" y="0"/>
                </a:cubicBezTo>
                <a:cubicBezTo>
                  <a:pt x="2602252" y="22178"/>
                  <a:pt x="3001209" y="-21722"/>
                  <a:pt x="3168316" y="0"/>
                </a:cubicBezTo>
                <a:cubicBezTo>
                  <a:pt x="3159925" y="71537"/>
                  <a:pt x="3174483" y="133284"/>
                  <a:pt x="3168316" y="216568"/>
                </a:cubicBezTo>
                <a:cubicBezTo>
                  <a:pt x="2970638" y="193815"/>
                  <a:pt x="2882149" y="221887"/>
                  <a:pt x="2598019" y="216568"/>
                </a:cubicBezTo>
                <a:cubicBezTo>
                  <a:pt x="2313889" y="211249"/>
                  <a:pt x="2171096" y="234359"/>
                  <a:pt x="1900990" y="216568"/>
                </a:cubicBezTo>
                <a:cubicBezTo>
                  <a:pt x="1630884" y="198777"/>
                  <a:pt x="1549211" y="224040"/>
                  <a:pt x="1299010" y="216568"/>
                </a:cubicBezTo>
                <a:cubicBezTo>
                  <a:pt x="1048809" y="209096"/>
                  <a:pt x="845450" y="206794"/>
                  <a:pt x="633663" y="216568"/>
                </a:cubicBezTo>
                <a:cubicBezTo>
                  <a:pt x="421876" y="226342"/>
                  <a:pt x="220126" y="204078"/>
                  <a:pt x="0" y="216568"/>
                </a:cubicBezTo>
                <a:cubicBezTo>
                  <a:pt x="-6820" y="167349"/>
                  <a:pt x="-271" y="101511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67E56-6F7C-2DFA-ED2F-6B86B6D30271}"/>
              </a:ext>
            </a:extLst>
          </p:cNvPr>
          <p:cNvSpPr/>
          <p:nvPr/>
        </p:nvSpPr>
        <p:spPr>
          <a:xfrm>
            <a:off x="7139294" y="317633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Let us assume the parent continues to execute.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checks the return value – always a good thing to do.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1965154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78067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67E56-6F7C-2DFA-ED2F-6B86B6D30271}"/>
              </a:ext>
            </a:extLst>
          </p:cNvPr>
          <p:cNvSpPr/>
          <p:nvPr/>
        </p:nvSpPr>
        <p:spPr>
          <a:xfrm>
            <a:off x="7139294" y="317633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the return code.</a:t>
            </a:r>
          </a:p>
          <a:p>
            <a:pPr marL="114300" indent="0">
              <a:buNone/>
            </a:pPr>
            <a:r>
              <a:rPr lang="en-US" b="0" dirty="0"/>
              <a:t>A non-zero value indicates that it is the parent.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is the PID of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2743191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78067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At this point, there is a context switch.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78067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starts to execute.</a:t>
            </a:r>
          </a:p>
          <a:p>
            <a:pPr marL="114300" indent="0">
              <a:buNone/>
            </a:pPr>
            <a:r>
              <a:rPr lang="en-US" b="0" dirty="0"/>
              <a:t>It checks the return value, but it never fails in the child.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just won’t reach this 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1965154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3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G_3223_uj4p9x.mp4" descr="IMG_3223_uj4p9x.mp4">
            <a:hlinkClick r:id="" action="ppaction://media"/>
            <a:extLst>
              <a:ext uri="{FF2B5EF4-FFF2-40B4-BE49-F238E27FC236}">
                <a16:creationId xmlns:a16="http://schemas.microsoft.com/office/drawing/2014/main" id="{B6F1BE24-11F4-5476-049C-824E3EC0D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9380B0-C160-4A0A-21C2-55190BBE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4400"/>
            <a:ext cx="1702157" cy="2227800"/>
          </a:xfrm>
          <a:solidFill>
            <a:schemeClr val="accent1">
              <a:lumMod val="20000"/>
              <a:lumOff val="80000"/>
              <a:alpha val="47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Which came first, the chicken or the egg?</a:t>
            </a:r>
          </a:p>
        </p:txBody>
      </p:sp>
      <p:pic>
        <p:nvPicPr>
          <p:cNvPr id="10" name="Picture 9" descr="A picture containing tree&#10;&#10;Description automatically generated">
            <a:extLst>
              <a:ext uri="{FF2B5EF4-FFF2-40B4-BE49-F238E27FC236}">
                <a16:creationId xmlns:a16="http://schemas.microsoft.com/office/drawing/2014/main" id="{75CC4B8F-237B-15E1-867E-B778A15D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120694"/>
            <a:ext cx="2514600" cy="18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the return code. If it is 0, which in this case it is, we are executing in the child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274319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Right before we make the call to </a:t>
            </a:r>
            <a:r>
              <a:rPr lang="en-US" dirty="0" err="1"/>
              <a:t>printf</a:t>
            </a:r>
            <a:r>
              <a:rPr lang="en-US" b="0" dirty="0"/>
              <a:t>, there is a context switch.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32070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4" b="59052"/>
          <a:stretch/>
        </p:blipFill>
        <p:spPr>
          <a:xfrm>
            <a:off x="1714500" y="152400"/>
            <a:ext cx="5715000" cy="296779"/>
          </a:xfrm>
          <a:custGeom>
            <a:avLst/>
            <a:gdLst>
              <a:gd name="connsiteX0" fmla="*/ 0 w 5715000"/>
              <a:gd name="connsiteY0" fmla="*/ 0 h 296779"/>
              <a:gd name="connsiteX1" fmla="*/ 571500 w 5715000"/>
              <a:gd name="connsiteY1" fmla="*/ 0 h 296779"/>
              <a:gd name="connsiteX2" fmla="*/ 1143000 w 5715000"/>
              <a:gd name="connsiteY2" fmla="*/ 0 h 296779"/>
              <a:gd name="connsiteX3" fmla="*/ 1714500 w 5715000"/>
              <a:gd name="connsiteY3" fmla="*/ 0 h 296779"/>
              <a:gd name="connsiteX4" fmla="*/ 2400300 w 5715000"/>
              <a:gd name="connsiteY4" fmla="*/ 0 h 296779"/>
              <a:gd name="connsiteX5" fmla="*/ 3028950 w 5715000"/>
              <a:gd name="connsiteY5" fmla="*/ 0 h 296779"/>
              <a:gd name="connsiteX6" fmla="*/ 3429000 w 5715000"/>
              <a:gd name="connsiteY6" fmla="*/ 0 h 296779"/>
              <a:gd name="connsiteX7" fmla="*/ 3943350 w 5715000"/>
              <a:gd name="connsiteY7" fmla="*/ 0 h 296779"/>
              <a:gd name="connsiteX8" fmla="*/ 4629150 w 5715000"/>
              <a:gd name="connsiteY8" fmla="*/ 0 h 296779"/>
              <a:gd name="connsiteX9" fmla="*/ 5200650 w 5715000"/>
              <a:gd name="connsiteY9" fmla="*/ 0 h 296779"/>
              <a:gd name="connsiteX10" fmla="*/ 5715000 w 5715000"/>
              <a:gd name="connsiteY10" fmla="*/ 0 h 296779"/>
              <a:gd name="connsiteX11" fmla="*/ 5715000 w 5715000"/>
              <a:gd name="connsiteY11" fmla="*/ 296779 h 296779"/>
              <a:gd name="connsiteX12" fmla="*/ 5257800 w 5715000"/>
              <a:gd name="connsiteY12" fmla="*/ 296779 h 296779"/>
              <a:gd name="connsiteX13" fmla="*/ 4572000 w 5715000"/>
              <a:gd name="connsiteY13" fmla="*/ 296779 h 296779"/>
              <a:gd name="connsiteX14" fmla="*/ 4114800 w 5715000"/>
              <a:gd name="connsiteY14" fmla="*/ 296779 h 296779"/>
              <a:gd name="connsiteX15" fmla="*/ 3714750 w 5715000"/>
              <a:gd name="connsiteY15" fmla="*/ 296779 h 296779"/>
              <a:gd name="connsiteX16" fmla="*/ 3314700 w 5715000"/>
              <a:gd name="connsiteY16" fmla="*/ 296779 h 296779"/>
              <a:gd name="connsiteX17" fmla="*/ 2686050 w 5715000"/>
              <a:gd name="connsiteY17" fmla="*/ 296779 h 296779"/>
              <a:gd name="connsiteX18" fmla="*/ 2286000 w 5715000"/>
              <a:gd name="connsiteY18" fmla="*/ 296779 h 296779"/>
              <a:gd name="connsiteX19" fmla="*/ 1714500 w 5715000"/>
              <a:gd name="connsiteY19" fmla="*/ 296779 h 296779"/>
              <a:gd name="connsiteX20" fmla="*/ 1257300 w 5715000"/>
              <a:gd name="connsiteY20" fmla="*/ 296779 h 296779"/>
              <a:gd name="connsiteX21" fmla="*/ 685800 w 5715000"/>
              <a:gd name="connsiteY21" fmla="*/ 296779 h 296779"/>
              <a:gd name="connsiteX22" fmla="*/ 0 w 5715000"/>
              <a:gd name="connsiteY22" fmla="*/ 296779 h 296779"/>
              <a:gd name="connsiteX23" fmla="*/ 0 w 5715000"/>
              <a:gd name="connsiteY23" fmla="*/ 0 h 29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96779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40056" y="146181"/>
                  <a:pt x="5706765" y="213105"/>
                  <a:pt x="5715000" y="296779"/>
                </a:cubicBezTo>
                <a:cubicBezTo>
                  <a:pt x="5513477" y="302651"/>
                  <a:pt x="5477889" y="264252"/>
                  <a:pt x="5257800" y="296779"/>
                </a:cubicBezTo>
                <a:cubicBezTo>
                  <a:pt x="5037711" y="329306"/>
                  <a:pt x="4800732" y="291027"/>
                  <a:pt x="4572000" y="296779"/>
                </a:cubicBezTo>
                <a:cubicBezTo>
                  <a:pt x="4343268" y="302531"/>
                  <a:pt x="4312613" y="258030"/>
                  <a:pt x="4114800" y="296779"/>
                </a:cubicBezTo>
                <a:cubicBezTo>
                  <a:pt x="3916987" y="335528"/>
                  <a:pt x="3881436" y="257068"/>
                  <a:pt x="3714750" y="296779"/>
                </a:cubicBezTo>
                <a:cubicBezTo>
                  <a:pt x="3548064" y="336490"/>
                  <a:pt x="3455291" y="287601"/>
                  <a:pt x="3314700" y="296779"/>
                </a:cubicBezTo>
                <a:cubicBezTo>
                  <a:pt x="3174109" y="305957"/>
                  <a:pt x="2910092" y="269731"/>
                  <a:pt x="2686050" y="296779"/>
                </a:cubicBezTo>
                <a:cubicBezTo>
                  <a:pt x="2462008" y="323827"/>
                  <a:pt x="2417852" y="286393"/>
                  <a:pt x="2286000" y="296779"/>
                </a:cubicBezTo>
                <a:cubicBezTo>
                  <a:pt x="2154148" y="307165"/>
                  <a:pt x="1846025" y="263300"/>
                  <a:pt x="1714500" y="296779"/>
                </a:cubicBezTo>
                <a:cubicBezTo>
                  <a:pt x="1582975" y="330258"/>
                  <a:pt x="1430466" y="247990"/>
                  <a:pt x="1257300" y="296779"/>
                </a:cubicBezTo>
                <a:cubicBezTo>
                  <a:pt x="1084134" y="345568"/>
                  <a:pt x="805627" y="290911"/>
                  <a:pt x="685800" y="296779"/>
                </a:cubicBezTo>
                <a:cubicBezTo>
                  <a:pt x="565973" y="302647"/>
                  <a:pt x="139150" y="232078"/>
                  <a:pt x="0" y="296779"/>
                </a:cubicBezTo>
                <a:cubicBezTo>
                  <a:pt x="-2034" y="228266"/>
                  <a:pt x="20213" y="107488"/>
                  <a:pt x="0" y="0"/>
                </a:cubicBezTo>
                <a:close/>
              </a:path>
              <a:path w="5715000" h="296779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183" y="132203"/>
                  <a:pt x="5697323" y="197973"/>
                  <a:pt x="5715000" y="296779"/>
                </a:cubicBezTo>
                <a:cubicBezTo>
                  <a:pt x="5488932" y="362699"/>
                  <a:pt x="5392909" y="226899"/>
                  <a:pt x="5086350" y="296779"/>
                </a:cubicBezTo>
                <a:cubicBezTo>
                  <a:pt x="4779791" y="366659"/>
                  <a:pt x="4596211" y="241295"/>
                  <a:pt x="4400550" y="296779"/>
                </a:cubicBezTo>
                <a:cubicBezTo>
                  <a:pt x="4204889" y="352263"/>
                  <a:pt x="4013338" y="287978"/>
                  <a:pt x="3714750" y="296779"/>
                </a:cubicBezTo>
                <a:cubicBezTo>
                  <a:pt x="3416162" y="305580"/>
                  <a:pt x="3416545" y="267176"/>
                  <a:pt x="3257550" y="296779"/>
                </a:cubicBezTo>
                <a:cubicBezTo>
                  <a:pt x="3098555" y="326382"/>
                  <a:pt x="2856299" y="243076"/>
                  <a:pt x="2686050" y="296779"/>
                </a:cubicBezTo>
                <a:cubicBezTo>
                  <a:pt x="2515801" y="350482"/>
                  <a:pt x="2237654" y="218171"/>
                  <a:pt x="2000250" y="296779"/>
                </a:cubicBezTo>
                <a:cubicBezTo>
                  <a:pt x="1762846" y="375387"/>
                  <a:pt x="1594922" y="237649"/>
                  <a:pt x="1428750" y="296779"/>
                </a:cubicBezTo>
                <a:cubicBezTo>
                  <a:pt x="1262578" y="355909"/>
                  <a:pt x="1166437" y="272568"/>
                  <a:pt x="1028700" y="296779"/>
                </a:cubicBezTo>
                <a:cubicBezTo>
                  <a:pt x="890963" y="320990"/>
                  <a:pt x="675348" y="295452"/>
                  <a:pt x="571500" y="296779"/>
                </a:cubicBezTo>
                <a:cubicBezTo>
                  <a:pt x="467652" y="298106"/>
                  <a:pt x="129159" y="255431"/>
                  <a:pt x="0" y="296779"/>
                </a:cubicBezTo>
                <a:cubicBezTo>
                  <a:pt x="-33867" y="155333"/>
                  <a:pt x="24007" y="13667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3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invokes </a:t>
            </a:r>
            <a:r>
              <a:rPr lang="en-US" dirty="0" err="1"/>
              <a:t>printf</a:t>
            </a:r>
            <a:r>
              <a:rPr lang="en-US" b="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3705711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0" b="42175"/>
          <a:stretch/>
        </p:blipFill>
        <p:spPr>
          <a:xfrm>
            <a:off x="1714500" y="138365"/>
            <a:ext cx="5715000" cy="326858"/>
          </a:xfrm>
          <a:custGeom>
            <a:avLst/>
            <a:gdLst>
              <a:gd name="connsiteX0" fmla="*/ 0 w 5715000"/>
              <a:gd name="connsiteY0" fmla="*/ 0 h 326858"/>
              <a:gd name="connsiteX1" fmla="*/ 571500 w 5715000"/>
              <a:gd name="connsiteY1" fmla="*/ 0 h 326858"/>
              <a:gd name="connsiteX2" fmla="*/ 1143000 w 5715000"/>
              <a:gd name="connsiteY2" fmla="*/ 0 h 326858"/>
              <a:gd name="connsiteX3" fmla="*/ 1714500 w 5715000"/>
              <a:gd name="connsiteY3" fmla="*/ 0 h 326858"/>
              <a:gd name="connsiteX4" fmla="*/ 2400300 w 5715000"/>
              <a:gd name="connsiteY4" fmla="*/ 0 h 326858"/>
              <a:gd name="connsiteX5" fmla="*/ 3028950 w 5715000"/>
              <a:gd name="connsiteY5" fmla="*/ 0 h 326858"/>
              <a:gd name="connsiteX6" fmla="*/ 3429000 w 5715000"/>
              <a:gd name="connsiteY6" fmla="*/ 0 h 326858"/>
              <a:gd name="connsiteX7" fmla="*/ 3943350 w 5715000"/>
              <a:gd name="connsiteY7" fmla="*/ 0 h 326858"/>
              <a:gd name="connsiteX8" fmla="*/ 4629150 w 5715000"/>
              <a:gd name="connsiteY8" fmla="*/ 0 h 326858"/>
              <a:gd name="connsiteX9" fmla="*/ 5200650 w 5715000"/>
              <a:gd name="connsiteY9" fmla="*/ 0 h 326858"/>
              <a:gd name="connsiteX10" fmla="*/ 5715000 w 5715000"/>
              <a:gd name="connsiteY10" fmla="*/ 0 h 326858"/>
              <a:gd name="connsiteX11" fmla="*/ 5715000 w 5715000"/>
              <a:gd name="connsiteY11" fmla="*/ 326858 h 326858"/>
              <a:gd name="connsiteX12" fmla="*/ 5257800 w 5715000"/>
              <a:gd name="connsiteY12" fmla="*/ 326858 h 326858"/>
              <a:gd name="connsiteX13" fmla="*/ 4572000 w 5715000"/>
              <a:gd name="connsiteY13" fmla="*/ 326858 h 326858"/>
              <a:gd name="connsiteX14" fmla="*/ 4114800 w 5715000"/>
              <a:gd name="connsiteY14" fmla="*/ 326858 h 326858"/>
              <a:gd name="connsiteX15" fmla="*/ 3714750 w 5715000"/>
              <a:gd name="connsiteY15" fmla="*/ 326858 h 326858"/>
              <a:gd name="connsiteX16" fmla="*/ 3314700 w 5715000"/>
              <a:gd name="connsiteY16" fmla="*/ 326858 h 326858"/>
              <a:gd name="connsiteX17" fmla="*/ 2686050 w 5715000"/>
              <a:gd name="connsiteY17" fmla="*/ 326858 h 326858"/>
              <a:gd name="connsiteX18" fmla="*/ 2286000 w 5715000"/>
              <a:gd name="connsiteY18" fmla="*/ 326858 h 326858"/>
              <a:gd name="connsiteX19" fmla="*/ 1714500 w 5715000"/>
              <a:gd name="connsiteY19" fmla="*/ 326858 h 326858"/>
              <a:gd name="connsiteX20" fmla="*/ 1257300 w 5715000"/>
              <a:gd name="connsiteY20" fmla="*/ 326858 h 326858"/>
              <a:gd name="connsiteX21" fmla="*/ 685800 w 5715000"/>
              <a:gd name="connsiteY21" fmla="*/ 326858 h 326858"/>
              <a:gd name="connsiteX22" fmla="*/ 0 w 5715000"/>
              <a:gd name="connsiteY22" fmla="*/ 326858 h 326858"/>
              <a:gd name="connsiteX23" fmla="*/ 0 w 5715000"/>
              <a:gd name="connsiteY23" fmla="*/ 0 h 3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6858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5772" y="141834"/>
                  <a:pt x="5688807" y="181882"/>
                  <a:pt x="5715000" y="326858"/>
                </a:cubicBezTo>
                <a:cubicBezTo>
                  <a:pt x="5513477" y="332730"/>
                  <a:pt x="5477889" y="294331"/>
                  <a:pt x="5257800" y="326858"/>
                </a:cubicBezTo>
                <a:cubicBezTo>
                  <a:pt x="5037711" y="359385"/>
                  <a:pt x="4800732" y="321106"/>
                  <a:pt x="4572000" y="326858"/>
                </a:cubicBezTo>
                <a:cubicBezTo>
                  <a:pt x="4343268" y="332610"/>
                  <a:pt x="4312613" y="288109"/>
                  <a:pt x="4114800" y="326858"/>
                </a:cubicBezTo>
                <a:cubicBezTo>
                  <a:pt x="3916987" y="365607"/>
                  <a:pt x="3881436" y="287147"/>
                  <a:pt x="3714750" y="326858"/>
                </a:cubicBezTo>
                <a:cubicBezTo>
                  <a:pt x="3548064" y="366569"/>
                  <a:pt x="3455291" y="317680"/>
                  <a:pt x="3314700" y="326858"/>
                </a:cubicBezTo>
                <a:cubicBezTo>
                  <a:pt x="3174109" y="336036"/>
                  <a:pt x="2910092" y="299810"/>
                  <a:pt x="2686050" y="326858"/>
                </a:cubicBezTo>
                <a:cubicBezTo>
                  <a:pt x="2462008" y="353906"/>
                  <a:pt x="2417852" y="316472"/>
                  <a:pt x="2286000" y="326858"/>
                </a:cubicBezTo>
                <a:cubicBezTo>
                  <a:pt x="2154148" y="337244"/>
                  <a:pt x="1846025" y="293379"/>
                  <a:pt x="1714500" y="326858"/>
                </a:cubicBezTo>
                <a:cubicBezTo>
                  <a:pt x="1582975" y="360337"/>
                  <a:pt x="1430466" y="278069"/>
                  <a:pt x="1257300" y="326858"/>
                </a:cubicBezTo>
                <a:cubicBezTo>
                  <a:pt x="1084134" y="375647"/>
                  <a:pt x="805627" y="320990"/>
                  <a:pt x="685800" y="326858"/>
                </a:cubicBezTo>
                <a:cubicBezTo>
                  <a:pt x="565973" y="332726"/>
                  <a:pt x="139150" y="262157"/>
                  <a:pt x="0" y="326858"/>
                </a:cubicBezTo>
                <a:cubicBezTo>
                  <a:pt x="-12591" y="211328"/>
                  <a:pt x="35997" y="135366"/>
                  <a:pt x="0" y="0"/>
                </a:cubicBezTo>
                <a:close/>
              </a:path>
              <a:path w="5715000" h="326858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791" y="87562"/>
                  <a:pt x="5706174" y="172930"/>
                  <a:pt x="5715000" y="326858"/>
                </a:cubicBezTo>
                <a:cubicBezTo>
                  <a:pt x="5488932" y="392778"/>
                  <a:pt x="5392909" y="256978"/>
                  <a:pt x="5086350" y="326858"/>
                </a:cubicBezTo>
                <a:cubicBezTo>
                  <a:pt x="4779791" y="396738"/>
                  <a:pt x="4596211" y="271374"/>
                  <a:pt x="4400550" y="326858"/>
                </a:cubicBezTo>
                <a:cubicBezTo>
                  <a:pt x="4204889" y="382342"/>
                  <a:pt x="4013338" y="318057"/>
                  <a:pt x="3714750" y="326858"/>
                </a:cubicBezTo>
                <a:cubicBezTo>
                  <a:pt x="3416162" y="335659"/>
                  <a:pt x="3416545" y="297255"/>
                  <a:pt x="3257550" y="326858"/>
                </a:cubicBezTo>
                <a:cubicBezTo>
                  <a:pt x="3098555" y="356461"/>
                  <a:pt x="2856299" y="273155"/>
                  <a:pt x="2686050" y="326858"/>
                </a:cubicBezTo>
                <a:cubicBezTo>
                  <a:pt x="2515801" y="380561"/>
                  <a:pt x="2237654" y="248250"/>
                  <a:pt x="2000250" y="326858"/>
                </a:cubicBezTo>
                <a:cubicBezTo>
                  <a:pt x="1762846" y="405466"/>
                  <a:pt x="1594922" y="267728"/>
                  <a:pt x="1428750" y="326858"/>
                </a:cubicBezTo>
                <a:cubicBezTo>
                  <a:pt x="1262578" y="385988"/>
                  <a:pt x="1166437" y="302647"/>
                  <a:pt x="1028700" y="326858"/>
                </a:cubicBezTo>
                <a:cubicBezTo>
                  <a:pt x="890963" y="351069"/>
                  <a:pt x="675348" y="325531"/>
                  <a:pt x="571500" y="326858"/>
                </a:cubicBezTo>
                <a:cubicBezTo>
                  <a:pt x="467652" y="328185"/>
                  <a:pt x="129159" y="285510"/>
                  <a:pt x="0" y="326858"/>
                </a:cubicBezTo>
                <a:cubicBezTo>
                  <a:pt x="-8420" y="218891"/>
                  <a:pt x="10143" y="696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148F-1E45-148F-95B9-65E03D0D445D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2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returns from main.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puts the parent process into a waiting status for the child automatically.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1" y="408269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0" b="42175"/>
          <a:stretch/>
        </p:blipFill>
        <p:spPr>
          <a:xfrm>
            <a:off x="1714500" y="138365"/>
            <a:ext cx="5715000" cy="326858"/>
          </a:xfrm>
          <a:custGeom>
            <a:avLst/>
            <a:gdLst>
              <a:gd name="connsiteX0" fmla="*/ 0 w 5715000"/>
              <a:gd name="connsiteY0" fmla="*/ 0 h 326858"/>
              <a:gd name="connsiteX1" fmla="*/ 571500 w 5715000"/>
              <a:gd name="connsiteY1" fmla="*/ 0 h 326858"/>
              <a:gd name="connsiteX2" fmla="*/ 1143000 w 5715000"/>
              <a:gd name="connsiteY2" fmla="*/ 0 h 326858"/>
              <a:gd name="connsiteX3" fmla="*/ 1714500 w 5715000"/>
              <a:gd name="connsiteY3" fmla="*/ 0 h 326858"/>
              <a:gd name="connsiteX4" fmla="*/ 2400300 w 5715000"/>
              <a:gd name="connsiteY4" fmla="*/ 0 h 326858"/>
              <a:gd name="connsiteX5" fmla="*/ 3028950 w 5715000"/>
              <a:gd name="connsiteY5" fmla="*/ 0 h 326858"/>
              <a:gd name="connsiteX6" fmla="*/ 3429000 w 5715000"/>
              <a:gd name="connsiteY6" fmla="*/ 0 h 326858"/>
              <a:gd name="connsiteX7" fmla="*/ 3943350 w 5715000"/>
              <a:gd name="connsiteY7" fmla="*/ 0 h 326858"/>
              <a:gd name="connsiteX8" fmla="*/ 4629150 w 5715000"/>
              <a:gd name="connsiteY8" fmla="*/ 0 h 326858"/>
              <a:gd name="connsiteX9" fmla="*/ 5200650 w 5715000"/>
              <a:gd name="connsiteY9" fmla="*/ 0 h 326858"/>
              <a:gd name="connsiteX10" fmla="*/ 5715000 w 5715000"/>
              <a:gd name="connsiteY10" fmla="*/ 0 h 326858"/>
              <a:gd name="connsiteX11" fmla="*/ 5715000 w 5715000"/>
              <a:gd name="connsiteY11" fmla="*/ 326858 h 326858"/>
              <a:gd name="connsiteX12" fmla="*/ 5257800 w 5715000"/>
              <a:gd name="connsiteY12" fmla="*/ 326858 h 326858"/>
              <a:gd name="connsiteX13" fmla="*/ 4572000 w 5715000"/>
              <a:gd name="connsiteY13" fmla="*/ 326858 h 326858"/>
              <a:gd name="connsiteX14" fmla="*/ 4114800 w 5715000"/>
              <a:gd name="connsiteY14" fmla="*/ 326858 h 326858"/>
              <a:gd name="connsiteX15" fmla="*/ 3714750 w 5715000"/>
              <a:gd name="connsiteY15" fmla="*/ 326858 h 326858"/>
              <a:gd name="connsiteX16" fmla="*/ 3314700 w 5715000"/>
              <a:gd name="connsiteY16" fmla="*/ 326858 h 326858"/>
              <a:gd name="connsiteX17" fmla="*/ 2686050 w 5715000"/>
              <a:gd name="connsiteY17" fmla="*/ 326858 h 326858"/>
              <a:gd name="connsiteX18" fmla="*/ 2286000 w 5715000"/>
              <a:gd name="connsiteY18" fmla="*/ 326858 h 326858"/>
              <a:gd name="connsiteX19" fmla="*/ 1714500 w 5715000"/>
              <a:gd name="connsiteY19" fmla="*/ 326858 h 326858"/>
              <a:gd name="connsiteX20" fmla="*/ 1257300 w 5715000"/>
              <a:gd name="connsiteY20" fmla="*/ 326858 h 326858"/>
              <a:gd name="connsiteX21" fmla="*/ 685800 w 5715000"/>
              <a:gd name="connsiteY21" fmla="*/ 326858 h 326858"/>
              <a:gd name="connsiteX22" fmla="*/ 0 w 5715000"/>
              <a:gd name="connsiteY22" fmla="*/ 326858 h 326858"/>
              <a:gd name="connsiteX23" fmla="*/ 0 w 5715000"/>
              <a:gd name="connsiteY23" fmla="*/ 0 h 3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6858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5772" y="141834"/>
                  <a:pt x="5688807" y="181882"/>
                  <a:pt x="5715000" y="326858"/>
                </a:cubicBezTo>
                <a:cubicBezTo>
                  <a:pt x="5513477" y="332730"/>
                  <a:pt x="5477889" y="294331"/>
                  <a:pt x="5257800" y="326858"/>
                </a:cubicBezTo>
                <a:cubicBezTo>
                  <a:pt x="5037711" y="359385"/>
                  <a:pt x="4800732" y="321106"/>
                  <a:pt x="4572000" y="326858"/>
                </a:cubicBezTo>
                <a:cubicBezTo>
                  <a:pt x="4343268" y="332610"/>
                  <a:pt x="4312613" y="288109"/>
                  <a:pt x="4114800" y="326858"/>
                </a:cubicBezTo>
                <a:cubicBezTo>
                  <a:pt x="3916987" y="365607"/>
                  <a:pt x="3881436" y="287147"/>
                  <a:pt x="3714750" y="326858"/>
                </a:cubicBezTo>
                <a:cubicBezTo>
                  <a:pt x="3548064" y="366569"/>
                  <a:pt x="3455291" y="317680"/>
                  <a:pt x="3314700" y="326858"/>
                </a:cubicBezTo>
                <a:cubicBezTo>
                  <a:pt x="3174109" y="336036"/>
                  <a:pt x="2910092" y="299810"/>
                  <a:pt x="2686050" y="326858"/>
                </a:cubicBezTo>
                <a:cubicBezTo>
                  <a:pt x="2462008" y="353906"/>
                  <a:pt x="2417852" y="316472"/>
                  <a:pt x="2286000" y="326858"/>
                </a:cubicBezTo>
                <a:cubicBezTo>
                  <a:pt x="2154148" y="337244"/>
                  <a:pt x="1846025" y="293379"/>
                  <a:pt x="1714500" y="326858"/>
                </a:cubicBezTo>
                <a:cubicBezTo>
                  <a:pt x="1582975" y="360337"/>
                  <a:pt x="1430466" y="278069"/>
                  <a:pt x="1257300" y="326858"/>
                </a:cubicBezTo>
                <a:cubicBezTo>
                  <a:pt x="1084134" y="375647"/>
                  <a:pt x="805627" y="320990"/>
                  <a:pt x="685800" y="326858"/>
                </a:cubicBezTo>
                <a:cubicBezTo>
                  <a:pt x="565973" y="332726"/>
                  <a:pt x="139150" y="262157"/>
                  <a:pt x="0" y="326858"/>
                </a:cubicBezTo>
                <a:cubicBezTo>
                  <a:pt x="-12591" y="211328"/>
                  <a:pt x="35997" y="135366"/>
                  <a:pt x="0" y="0"/>
                </a:cubicBezTo>
                <a:close/>
              </a:path>
              <a:path w="5715000" h="326858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791" y="87562"/>
                  <a:pt x="5706174" y="172930"/>
                  <a:pt x="5715000" y="326858"/>
                </a:cubicBezTo>
                <a:cubicBezTo>
                  <a:pt x="5488932" y="392778"/>
                  <a:pt x="5392909" y="256978"/>
                  <a:pt x="5086350" y="326858"/>
                </a:cubicBezTo>
                <a:cubicBezTo>
                  <a:pt x="4779791" y="396738"/>
                  <a:pt x="4596211" y="271374"/>
                  <a:pt x="4400550" y="326858"/>
                </a:cubicBezTo>
                <a:cubicBezTo>
                  <a:pt x="4204889" y="382342"/>
                  <a:pt x="4013338" y="318057"/>
                  <a:pt x="3714750" y="326858"/>
                </a:cubicBezTo>
                <a:cubicBezTo>
                  <a:pt x="3416162" y="335659"/>
                  <a:pt x="3416545" y="297255"/>
                  <a:pt x="3257550" y="326858"/>
                </a:cubicBezTo>
                <a:cubicBezTo>
                  <a:pt x="3098555" y="356461"/>
                  <a:pt x="2856299" y="273155"/>
                  <a:pt x="2686050" y="326858"/>
                </a:cubicBezTo>
                <a:cubicBezTo>
                  <a:pt x="2515801" y="380561"/>
                  <a:pt x="2237654" y="248250"/>
                  <a:pt x="2000250" y="326858"/>
                </a:cubicBezTo>
                <a:cubicBezTo>
                  <a:pt x="1762846" y="405466"/>
                  <a:pt x="1594922" y="267728"/>
                  <a:pt x="1428750" y="326858"/>
                </a:cubicBezTo>
                <a:cubicBezTo>
                  <a:pt x="1262578" y="385988"/>
                  <a:pt x="1166437" y="302647"/>
                  <a:pt x="1028700" y="326858"/>
                </a:cubicBezTo>
                <a:cubicBezTo>
                  <a:pt x="890963" y="351069"/>
                  <a:pt x="675348" y="325531"/>
                  <a:pt x="571500" y="326858"/>
                </a:cubicBezTo>
                <a:cubicBezTo>
                  <a:pt x="467652" y="328185"/>
                  <a:pt x="129159" y="285510"/>
                  <a:pt x="0" y="326858"/>
                </a:cubicBezTo>
                <a:cubicBezTo>
                  <a:pt x="-8420" y="218891"/>
                  <a:pt x="10143" y="696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E5CB6-B903-161B-9F08-C539479CC786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2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resumes execution at some point.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sz="1600" b="0" dirty="0"/>
              <a:t>READY -&gt;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0" b="42175"/>
          <a:stretch/>
        </p:blipFill>
        <p:spPr>
          <a:xfrm>
            <a:off x="1714500" y="138365"/>
            <a:ext cx="5715000" cy="326858"/>
          </a:xfrm>
          <a:custGeom>
            <a:avLst/>
            <a:gdLst>
              <a:gd name="connsiteX0" fmla="*/ 0 w 5715000"/>
              <a:gd name="connsiteY0" fmla="*/ 0 h 326858"/>
              <a:gd name="connsiteX1" fmla="*/ 571500 w 5715000"/>
              <a:gd name="connsiteY1" fmla="*/ 0 h 326858"/>
              <a:gd name="connsiteX2" fmla="*/ 1143000 w 5715000"/>
              <a:gd name="connsiteY2" fmla="*/ 0 h 326858"/>
              <a:gd name="connsiteX3" fmla="*/ 1714500 w 5715000"/>
              <a:gd name="connsiteY3" fmla="*/ 0 h 326858"/>
              <a:gd name="connsiteX4" fmla="*/ 2400300 w 5715000"/>
              <a:gd name="connsiteY4" fmla="*/ 0 h 326858"/>
              <a:gd name="connsiteX5" fmla="*/ 3028950 w 5715000"/>
              <a:gd name="connsiteY5" fmla="*/ 0 h 326858"/>
              <a:gd name="connsiteX6" fmla="*/ 3429000 w 5715000"/>
              <a:gd name="connsiteY6" fmla="*/ 0 h 326858"/>
              <a:gd name="connsiteX7" fmla="*/ 3943350 w 5715000"/>
              <a:gd name="connsiteY7" fmla="*/ 0 h 326858"/>
              <a:gd name="connsiteX8" fmla="*/ 4629150 w 5715000"/>
              <a:gd name="connsiteY8" fmla="*/ 0 h 326858"/>
              <a:gd name="connsiteX9" fmla="*/ 5200650 w 5715000"/>
              <a:gd name="connsiteY9" fmla="*/ 0 h 326858"/>
              <a:gd name="connsiteX10" fmla="*/ 5715000 w 5715000"/>
              <a:gd name="connsiteY10" fmla="*/ 0 h 326858"/>
              <a:gd name="connsiteX11" fmla="*/ 5715000 w 5715000"/>
              <a:gd name="connsiteY11" fmla="*/ 326858 h 326858"/>
              <a:gd name="connsiteX12" fmla="*/ 5257800 w 5715000"/>
              <a:gd name="connsiteY12" fmla="*/ 326858 h 326858"/>
              <a:gd name="connsiteX13" fmla="*/ 4572000 w 5715000"/>
              <a:gd name="connsiteY13" fmla="*/ 326858 h 326858"/>
              <a:gd name="connsiteX14" fmla="*/ 4114800 w 5715000"/>
              <a:gd name="connsiteY14" fmla="*/ 326858 h 326858"/>
              <a:gd name="connsiteX15" fmla="*/ 3714750 w 5715000"/>
              <a:gd name="connsiteY15" fmla="*/ 326858 h 326858"/>
              <a:gd name="connsiteX16" fmla="*/ 3314700 w 5715000"/>
              <a:gd name="connsiteY16" fmla="*/ 326858 h 326858"/>
              <a:gd name="connsiteX17" fmla="*/ 2686050 w 5715000"/>
              <a:gd name="connsiteY17" fmla="*/ 326858 h 326858"/>
              <a:gd name="connsiteX18" fmla="*/ 2286000 w 5715000"/>
              <a:gd name="connsiteY18" fmla="*/ 326858 h 326858"/>
              <a:gd name="connsiteX19" fmla="*/ 1714500 w 5715000"/>
              <a:gd name="connsiteY19" fmla="*/ 326858 h 326858"/>
              <a:gd name="connsiteX20" fmla="*/ 1257300 w 5715000"/>
              <a:gd name="connsiteY20" fmla="*/ 326858 h 326858"/>
              <a:gd name="connsiteX21" fmla="*/ 685800 w 5715000"/>
              <a:gd name="connsiteY21" fmla="*/ 326858 h 326858"/>
              <a:gd name="connsiteX22" fmla="*/ 0 w 5715000"/>
              <a:gd name="connsiteY22" fmla="*/ 326858 h 326858"/>
              <a:gd name="connsiteX23" fmla="*/ 0 w 5715000"/>
              <a:gd name="connsiteY23" fmla="*/ 0 h 3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326858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5772" y="141834"/>
                  <a:pt x="5688807" y="181882"/>
                  <a:pt x="5715000" y="326858"/>
                </a:cubicBezTo>
                <a:cubicBezTo>
                  <a:pt x="5513477" y="332730"/>
                  <a:pt x="5477889" y="294331"/>
                  <a:pt x="5257800" y="326858"/>
                </a:cubicBezTo>
                <a:cubicBezTo>
                  <a:pt x="5037711" y="359385"/>
                  <a:pt x="4800732" y="321106"/>
                  <a:pt x="4572000" y="326858"/>
                </a:cubicBezTo>
                <a:cubicBezTo>
                  <a:pt x="4343268" y="332610"/>
                  <a:pt x="4312613" y="288109"/>
                  <a:pt x="4114800" y="326858"/>
                </a:cubicBezTo>
                <a:cubicBezTo>
                  <a:pt x="3916987" y="365607"/>
                  <a:pt x="3881436" y="287147"/>
                  <a:pt x="3714750" y="326858"/>
                </a:cubicBezTo>
                <a:cubicBezTo>
                  <a:pt x="3548064" y="366569"/>
                  <a:pt x="3455291" y="317680"/>
                  <a:pt x="3314700" y="326858"/>
                </a:cubicBezTo>
                <a:cubicBezTo>
                  <a:pt x="3174109" y="336036"/>
                  <a:pt x="2910092" y="299810"/>
                  <a:pt x="2686050" y="326858"/>
                </a:cubicBezTo>
                <a:cubicBezTo>
                  <a:pt x="2462008" y="353906"/>
                  <a:pt x="2417852" y="316472"/>
                  <a:pt x="2286000" y="326858"/>
                </a:cubicBezTo>
                <a:cubicBezTo>
                  <a:pt x="2154148" y="337244"/>
                  <a:pt x="1846025" y="293379"/>
                  <a:pt x="1714500" y="326858"/>
                </a:cubicBezTo>
                <a:cubicBezTo>
                  <a:pt x="1582975" y="360337"/>
                  <a:pt x="1430466" y="278069"/>
                  <a:pt x="1257300" y="326858"/>
                </a:cubicBezTo>
                <a:cubicBezTo>
                  <a:pt x="1084134" y="375647"/>
                  <a:pt x="805627" y="320990"/>
                  <a:pt x="685800" y="326858"/>
                </a:cubicBezTo>
                <a:cubicBezTo>
                  <a:pt x="565973" y="332726"/>
                  <a:pt x="139150" y="262157"/>
                  <a:pt x="0" y="326858"/>
                </a:cubicBezTo>
                <a:cubicBezTo>
                  <a:pt x="-12591" y="211328"/>
                  <a:pt x="35997" y="135366"/>
                  <a:pt x="0" y="0"/>
                </a:cubicBezTo>
                <a:close/>
              </a:path>
              <a:path w="5715000" h="326858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1791" y="87562"/>
                  <a:pt x="5706174" y="172930"/>
                  <a:pt x="5715000" y="326858"/>
                </a:cubicBezTo>
                <a:cubicBezTo>
                  <a:pt x="5488932" y="392778"/>
                  <a:pt x="5392909" y="256978"/>
                  <a:pt x="5086350" y="326858"/>
                </a:cubicBezTo>
                <a:cubicBezTo>
                  <a:pt x="4779791" y="396738"/>
                  <a:pt x="4596211" y="271374"/>
                  <a:pt x="4400550" y="326858"/>
                </a:cubicBezTo>
                <a:cubicBezTo>
                  <a:pt x="4204889" y="382342"/>
                  <a:pt x="4013338" y="318057"/>
                  <a:pt x="3714750" y="326858"/>
                </a:cubicBezTo>
                <a:cubicBezTo>
                  <a:pt x="3416162" y="335659"/>
                  <a:pt x="3416545" y="297255"/>
                  <a:pt x="3257550" y="326858"/>
                </a:cubicBezTo>
                <a:cubicBezTo>
                  <a:pt x="3098555" y="356461"/>
                  <a:pt x="2856299" y="273155"/>
                  <a:pt x="2686050" y="326858"/>
                </a:cubicBezTo>
                <a:cubicBezTo>
                  <a:pt x="2515801" y="380561"/>
                  <a:pt x="2237654" y="248250"/>
                  <a:pt x="2000250" y="326858"/>
                </a:cubicBezTo>
                <a:cubicBezTo>
                  <a:pt x="1762846" y="405466"/>
                  <a:pt x="1594922" y="267728"/>
                  <a:pt x="1428750" y="326858"/>
                </a:cubicBezTo>
                <a:cubicBezTo>
                  <a:pt x="1262578" y="385988"/>
                  <a:pt x="1166437" y="302647"/>
                  <a:pt x="1028700" y="326858"/>
                </a:cubicBezTo>
                <a:cubicBezTo>
                  <a:pt x="890963" y="351069"/>
                  <a:pt x="675348" y="325531"/>
                  <a:pt x="571500" y="326858"/>
                </a:cubicBezTo>
                <a:cubicBezTo>
                  <a:pt x="467652" y="328185"/>
                  <a:pt x="129159" y="285510"/>
                  <a:pt x="0" y="326858"/>
                </a:cubicBezTo>
                <a:cubicBezTo>
                  <a:pt x="-8420" y="218891"/>
                  <a:pt x="10143" y="696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C350A-FA61-405D-0524-4A2D0A5D5115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3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Calls </a:t>
            </a:r>
            <a:r>
              <a:rPr lang="en-US" b="0" dirty="0" err="1"/>
              <a:t>printf</a:t>
            </a:r>
            <a:r>
              <a:rPr lang="en-US" b="0" dirty="0"/>
              <a:t>.</a:t>
            </a:r>
            <a:endParaRPr lang="en-US" sz="16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035AF-9D90-A61D-F711-FB05FEEFDDDB}"/>
              </a:ext>
            </a:extLst>
          </p:cNvPr>
          <p:cNvSpPr/>
          <p:nvPr/>
        </p:nvSpPr>
        <p:spPr>
          <a:xfrm>
            <a:off x="0" y="311215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Returns from main.</a:t>
            </a:r>
          </a:p>
          <a:p>
            <a:pPr marL="114300" indent="0">
              <a:buNone/>
            </a:pPr>
            <a:endParaRPr lang="en-US" sz="1600" b="0" dirty="0"/>
          </a:p>
          <a:p>
            <a:pPr marL="114300" indent="0">
              <a:buNone/>
            </a:pPr>
            <a:r>
              <a:rPr lang="en-US" sz="1600" b="0" dirty="0"/>
              <a:t>This creates a </a:t>
            </a:r>
            <a:r>
              <a:rPr lang="en-US" sz="1600" dirty="0"/>
              <a:t>zombie</a:t>
            </a:r>
            <a:r>
              <a:rPr lang="en-US" sz="1600" b="0" dirty="0"/>
              <a:t>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50" y="4027366"/>
            <a:ext cx="711169" cy="8579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467DB9-1D68-0192-F87D-1ED92A93CF2C}"/>
              </a:ext>
            </a:extLst>
          </p:cNvPr>
          <p:cNvSpPr/>
          <p:nvPr/>
        </p:nvSpPr>
        <p:spPr>
          <a:xfrm>
            <a:off x="0" y="4090719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1DD943-DC5D-A725-82CA-521810CC13DF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The parent process has already completed executing, so the OS is going to reap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CD45EC-FA86-206C-1EEA-D45B4534806E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BF54A9-5722-085C-4B74-409CCD4BDEC7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50" y="4027366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8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The parent process has already completed executing, so the OS is going to reap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50" y="4027366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0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Although the parent has exited, it will not necessarily automatically be deallocated.</a:t>
            </a:r>
          </a:p>
          <a:p>
            <a:pPr marL="114300" indent="0">
              <a:buNone/>
            </a:pPr>
            <a:endParaRPr lang="en-US" sz="1600" b="0" dirty="0"/>
          </a:p>
          <a:p>
            <a:pPr marL="114300" indent="0">
              <a:buNone/>
            </a:pPr>
            <a:r>
              <a:rPr lang="en-US" sz="1600" b="0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64BA5-0532-C6B2-BA2F-D632986F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032" y="3082205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8888"/>
            <a:ext cx="8839202" cy="176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/>
              <a:t>The shell will handle the reaping of the parent. </a:t>
            </a:r>
          </a:p>
          <a:p>
            <a:pPr marL="114300" indent="0">
              <a:buNone/>
            </a:pPr>
            <a:endParaRPr lang="en-US" sz="1600" b="0" dirty="0"/>
          </a:p>
          <a:p>
            <a:pPr marL="114300" indent="0">
              <a:buNone/>
            </a:pPr>
            <a:r>
              <a:rPr lang="en-US" sz="1600" b="0" dirty="0"/>
              <a:t>Unless it wasn’t the shell that created it…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0629A-DF35-7A95-21F0-62538FA65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09" b="26386"/>
          <a:stretch/>
        </p:blipFill>
        <p:spPr>
          <a:xfrm>
            <a:off x="1714500" y="188496"/>
            <a:ext cx="5715000" cy="244642"/>
          </a:xfrm>
          <a:custGeom>
            <a:avLst/>
            <a:gdLst>
              <a:gd name="connsiteX0" fmla="*/ 0 w 5715000"/>
              <a:gd name="connsiteY0" fmla="*/ 0 h 244642"/>
              <a:gd name="connsiteX1" fmla="*/ 571500 w 5715000"/>
              <a:gd name="connsiteY1" fmla="*/ 0 h 244642"/>
              <a:gd name="connsiteX2" fmla="*/ 1143000 w 5715000"/>
              <a:gd name="connsiteY2" fmla="*/ 0 h 244642"/>
              <a:gd name="connsiteX3" fmla="*/ 1714500 w 5715000"/>
              <a:gd name="connsiteY3" fmla="*/ 0 h 244642"/>
              <a:gd name="connsiteX4" fmla="*/ 2400300 w 5715000"/>
              <a:gd name="connsiteY4" fmla="*/ 0 h 244642"/>
              <a:gd name="connsiteX5" fmla="*/ 3028950 w 5715000"/>
              <a:gd name="connsiteY5" fmla="*/ 0 h 244642"/>
              <a:gd name="connsiteX6" fmla="*/ 3429000 w 5715000"/>
              <a:gd name="connsiteY6" fmla="*/ 0 h 244642"/>
              <a:gd name="connsiteX7" fmla="*/ 3943350 w 5715000"/>
              <a:gd name="connsiteY7" fmla="*/ 0 h 244642"/>
              <a:gd name="connsiteX8" fmla="*/ 4629150 w 5715000"/>
              <a:gd name="connsiteY8" fmla="*/ 0 h 244642"/>
              <a:gd name="connsiteX9" fmla="*/ 5200650 w 5715000"/>
              <a:gd name="connsiteY9" fmla="*/ 0 h 244642"/>
              <a:gd name="connsiteX10" fmla="*/ 5715000 w 5715000"/>
              <a:gd name="connsiteY10" fmla="*/ 0 h 244642"/>
              <a:gd name="connsiteX11" fmla="*/ 5715000 w 5715000"/>
              <a:gd name="connsiteY11" fmla="*/ 244642 h 244642"/>
              <a:gd name="connsiteX12" fmla="*/ 5257800 w 5715000"/>
              <a:gd name="connsiteY12" fmla="*/ 244642 h 244642"/>
              <a:gd name="connsiteX13" fmla="*/ 4572000 w 5715000"/>
              <a:gd name="connsiteY13" fmla="*/ 244642 h 244642"/>
              <a:gd name="connsiteX14" fmla="*/ 4114800 w 5715000"/>
              <a:gd name="connsiteY14" fmla="*/ 244642 h 244642"/>
              <a:gd name="connsiteX15" fmla="*/ 3714750 w 5715000"/>
              <a:gd name="connsiteY15" fmla="*/ 244642 h 244642"/>
              <a:gd name="connsiteX16" fmla="*/ 3314700 w 5715000"/>
              <a:gd name="connsiteY16" fmla="*/ 244642 h 244642"/>
              <a:gd name="connsiteX17" fmla="*/ 2686050 w 5715000"/>
              <a:gd name="connsiteY17" fmla="*/ 244642 h 244642"/>
              <a:gd name="connsiteX18" fmla="*/ 2286000 w 5715000"/>
              <a:gd name="connsiteY18" fmla="*/ 244642 h 244642"/>
              <a:gd name="connsiteX19" fmla="*/ 1714500 w 5715000"/>
              <a:gd name="connsiteY19" fmla="*/ 244642 h 244642"/>
              <a:gd name="connsiteX20" fmla="*/ 1257300 w 5715000"/>
              <a:gd name="connsiteY20" fmla="*/ 244642 h 244642"/>
              <a:gd name="connsiteX21" fmla="*/ 685800 w 5715000"/>
              <a:gd name="connsiteY21" fmla="*/ 244642 h 244642"/>
              <a:gd name="connsiteX22" fmla="*/ 0 w 5715000"/>
              <a:gd name="connsiteY22" fmla="*/ 244642 h 244642"/>
              <a:gd name="connsiteX23" fmla="*/ 0 w 5715000"/>
              <a:gd name="connsiteY23" fmla="*/ 0 h 24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15000" h="244642" fill="none" extrusionOk="0">
                <a:moveTo>
                  <a:pt x="0" y="0"/>
                </a:moveTo>
                <a:cubicBezTo>
                  <a:pt x="153200" y="-65756"/>
                  <a:pt x="362946" y="33096"/>
                  <a:pt x="571500" y="0"/>
                </a:cubicBezTo>
                <a:cubicBezTo>
                  <a:pt x="780054" y="-33096"/>
                  <a:pt x="970829" y="18804"/>
                  <a:pt x="1143000" y="0"/>
                </a:cubicBezTo>
                <a:cubicBezTo>
                  <a:pt x="1315171" y="-18804"/>
                  <a:pt x="1439237" y="18999"/>
                  <a:pt x="1714500" y="0"/>
                </a:cubicBezTo>
                <a:cubicBezTo>
                  <a:pt x="1989763" y="-18999"/>
                  <a:pt x="2221860" y="38353"/>
                  <a:pt x="2400300" y="0"/>
                </a:cubicBezTo>
                <a:cubicBezTo>
                  <a:pt x="2578740" y="-38353"/>
                  <a:pt x="2886346" y="52048"/>
                  <a:pt x="3028950" y="0"/>
                </a:cubicBezTo>
                <a:cubicBezTo>
                  <a:pt x="3171554" y="-52048"/>
                  <a:pt x="3288608" y="43465"/>
                  <a:pt x="3429000" y="0"/>
                </a:cubicBezTo>
                <a:cubicBezTo>
                  <a:pt x="3569392" y="-43465"/>
                  <a:pt x="3721377" y="60886"/>
                  <a:pt x="3943350" y="0"/>
                </a:cubicBezTo>
                <a:cubicBezTo>
                  <a:pt x="4165323" y="-60886"/>
                  <a:pt x="4448736" y="19926"/>
                  <a:pt x="4629150" y="0"/>
                </a:cubicBezTo>
                <a:cubicBezTo>
                  <a:pt x="4809564" y="-19926"/>
                  <a:pt x="4992813" y="29968"/>
                  <a:pt x="5200650" y="0"/>
                </a:cubicBezTo>
                <a:cubicBezTo>
                  <a:pt x="5408487" y="-29968"/>
                  <a:pt x="5576514" y="19363"/>
                  <a:pt x="5715000" y="0"/>
                </a:cubicBezTo>
                <a:cubicBezTo>
                  <a:pt x="5736389" y="57787"/>
                  <a:pt x="5689933" y="142372"/>
                  <a:pt x="5715000" y="244642"/>
                </a:cubicBezTo>
                <a:cubicBezTo>
                  <a:pt x="5513477" y="250514"/>
                  <a:pt x="5477889" y="212115"/>
                  <a:pt x="5257800" y="244642"/>
                </a:cubicBezTo>
                <a:cubicBezTo>
                  <a:pt x="5037711" y="277169"/>
                  <a:pt x="4800732" y="238890"/>
                  <a:pt x="4572000" y="244642"/>
                </a:cubicBezTo>
                <a:cubicBezTo>
                  <a:pt x="4343268" y="250394"/>
                  <a:pt x="4312613" y="205893"/>
                  <a:pt x="4114800" y="244642"/>
                </a:cubicBezTo>
                <a:cubicBezTo>
                  <a:pt x="3916987" y="283391"/>
                  <a:pt x="3881436" y="204931"/>
                  <a:pt x="3714750" y="244642"/>
                </a:cubicBezTo>
                <a:cubicBezTo>
                  <a:pt x="3548064" y="284353"/>
                  <a:pt x="3455291" y="235464"/>
                  <a:pt x="3314700" y="244642"/>
                </a:cubicBezTo>
                <a:cubicBezTo>
                  <a:pt x="3174109" y="253820"/>
                  <a:pt x="2910092" y="217594"/>
                  <a:pt x="2686050" y="244642"/>
                </a:cubicBezTo>
                <a:cubicBezTo>
                  <a:pt x="2462008" y="271690"/>
                  <a:pt x="2417852" y="234256"/>
                  <a:pt x="2286000" y="244642"/>
                </a:cubicBezTo>
                <a:cubicBezTo>
                  <a:pt x="2154148" y="255028"/>
                  <a:pt x="1846025" y="211163"/>
                  <a:pt x="1714500" y="244642"/>
                </a:cubicBezTo>
                <a:cubicBezTo>
                  <a:pt x="1582975" y="278121"/>
                  <a:pt x="1430466" y="195853"/>
                  <a:pt x="1257300" y="244642"/>
                </a:cubicBezTo>
                <a:cubicBezTo>
                  <a:pt x="1084134" y="293431"/>
                  <a:pt x="805627" y="238774"/>
                  <a:pt x="685800" y="244642"/>
                </a:cubicBezTo>
                <a:cubicBezTo>
                  <a:pt x="565973" y="250510"/>
                  <a:pt x="139150" y="179941"/>
                  <a:pt x="0" y="244642"/>
                </a:cubicBezTo>
                <a:cubicBezTo>
                  <a:pt x="-3030" y="189177"/>
                  <a:pt x="16390" y="88232"/>
                  <a:pt x="0" y="0"/>
                </a:cubicBezTo>
                <a:close/>
              </a:path>
              <a:path w="5715000" h="244642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28350" y="81093"/>
                  <a:pt x="5705194" y="156994"/>
                  <a:pt x="5715000" y="244642"/>
                </a:cubicBezTo>
                <a:cubicBezTo>
                  <a:pt x="5488932" y="310562"/>
                  <a:pt x="5392909" y="174762"/>
                  <a:pt x="5086350" y="244642"/>
                </a:cubicBezTo>
                <a:cubicBezTo>
                  <a:pt x="4779791" y="314522"/>
                  <a:pt x="4596211" y="189158"/>
                  <a:pt x="4400550" y="244642"/>
                </a:cubicBezTo>
                <a:cubicBezTo>
                  <a:pt x="4204889" y="300126"/>
                  <a:pt x="4013338" y="235841"/>
                  <a:pt x="3714750" y="244642"/>
                </a:cubicBezTo>
                <a:cubicBezTo>
                  <a:pt x="3416162" y="253443"/>
                  <a:pt x="3416545" y="215039"/>
                  <a:pt x="3257550" y="244642"/>
                </a:cubicBezTo>
                <a:cubicBezTo>
                  <a:pt x="3098555" y="274245"/>
                  <a:pt x="2856299" y="190939"/>
                  <a:pt x="2686050" y="244642"/>
                </a:cubicBezTo>
                <a:cubicBezTo>
                  <a:pt x="2515801" y="298345"/>
                  <a:pt x="2237654" y="166034"/>
                  <a:pt x="2000250" y="244642"/>
                </a:cubicBezTo>
                <a:cubicBezTo>
                  <a:pt x="1762846" y="323250"/>
                  <a:pt x="1594922" y="185512"/>
                  <a:pt x="1428750" y="244642"/>
                </a:cubicBezTo>
                <a:cubicBezTo>
                  <a:pt x="1262578" y="303772"/>
                  <a:pt x="1166437" y="220431"/>
                  <a:pt x="1028700" y="244642"/>
                </a:cubicBezTo>
                <a:cubicBezTo>
                  <a:pt x="890963" y="268853"/>
                  <a:pt x="675348" y="243315"/>
                  <a:pt x="571500" y="244642"/>
                </a:cubicBezTo>
                <a:cubicBezTo>
                  <a:pt x="467652" y="245969"/>
                  <a:pt x="129159" y="203294"/>
                  <a:pt x="0" y="244642"/>
                </a:cubicBezTo>
                <a:cubicBezTo>
                  <a:pt x="-1852" y="136904"/>
                  <a:pt x="25155" y="508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B37D8E-6949-9D6E-8180-244EAE3AF9CF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ED0F1-421B-6DDD-12F6-6526C847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032" y="3082205"/>
            <a:ext cx="711169" cy="85791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C95DAC-5B74-C204-EB29-DC8E600959F2}"/>
              </a:ext>
            </a:extLst>
          </p:cNvPr>
          <p:cNvSpPr/>
          <p:nvPr/>
        </p:nvSpPr>
        <p:spPr>
          <a:xfrm>
            <a:off x="7283674" y="2330348"/>
            <a:ext cx="681789" cy="657726"/>
          </a:xfrm>
          <a:prstGeom prst="ellipse">
            <a:avLst/>
          </a:prstGeom>
          <a:solidFill>
            <a:schemeClr val="accent6">
              <a:lumMod val="50000"/>
              <a:alpha val="34000"/>
            </a:scheme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shell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CAC0A9-7DDD-93D6-0DBF-170174E6A4A2}"/>
              </a:ext>
            </a:extLst>
          </p:cNvPr>
          <p:cNvCxnSpPr>
            <a:stCxn id="4" idx="4"/>
            <a:endCxn id="8" idx="0"/>
          </p:cNvCxnSpPr>
          <p:nvPr/>
        </p:nvCxnSpPr>
        <p:spPr>
          <a:xfrm>
            <a:off x="7624569" y="2988074"/>
            <a:ext cx="1" cy="18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1515" y="117273"/>
            <a:ext cx="2920784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Here is a slight variant to the previous program.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9BE726-0D0E-A4BC-E22E-AD71D71C5B94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begin execution in 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127532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36359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Then call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Creates a child.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163627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412961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for errors.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1828777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67612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check if we are the child.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are not.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2598793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83430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call </a:t>
            </a:r>
            <a:r>
              <a:rPr lang="en-US" dirty="0"/>
              <a:t>wait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will cause the parent process to “sleep”.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Waiting for the child to complete.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7519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context switch to the child (at some point later in time).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162826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8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return from </a:t>
            </a:r>
            <a:r>
              <a:rPr lang="en-US" dirty="0"/>
              <a:t>fork</a:t>
            </a:r>
            <a:r>
              <a:rPr lang="en-US" b="0" dirty="0"/>
              <a:t> and check return codes.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If we get to this point, there is no error in the child.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1828792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are running the child process, so our return value from </a:t>
            </a:r>
            <a:r>
              <a:rPr lang="en-US" dirty="0"/>
              <a:t>fork</a:t>
            </a:r>
            <a:r>
              <a:rPr lang="en-US" b="0" dirty="0"/>
              <a:t> is 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2598808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2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488D-BFE9-2729-0CF2-55EC9193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New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B3DD2-7933-942E-1F76-411A8C333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UNIX presents one of the most intriguing ways to create new processes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fork(): </a:t>
            </a:r>
            <a:r>
              <a:rPr lang="en-US" b="0" dirty="0"/>
              <a:t>create a new child process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exec():</a:t>
            </a:r>
            <a:r>
              <a:rPr lang="en-US" b="0" dirty="0"/>
              <a:t> replace the “image” of a process with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3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2991837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7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318434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7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3FD336-54CB-1575-24C1-307B061132E3}"/>
              </a:ext>
            </a:extLst>
          </p:cNvPr>
          <p:cNvSpPr/>
          <p:nvPr/>
        </p:nvSpPr>
        <p:spPr>
          <a:xfrm>
            <a:off x="7139294" y="411479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Next, we put the process to sleep for 1 second.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will allow other processes to execute.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But not the parent.</a:t>
            </a:r>
          </a:p>
          <a:p>
            <a:pPr marL="114300" indent="0">
              <a:buNone/>
            </a:pPr>
            <a:r>
              <a:rPr lang="en-US" b="0" dirty="0"/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3184341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4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C0375F-54A5-0EBF-DA7B-6204F582F635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return from sleep.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Then return from main.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now have a zombie child.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761838"/>
            <a:ext cx="6336632" cy="216568"/>
          </a:xfrm>
          <a:custGeom>
            <a:avLst/>
            <a:gdLst>
              <a:gd name="connsiteX0" fmla="*/ 0 w 6336632"/>
              <a:gd name="connsiteY0" fmla="*/ 0 h 216568"/>
              <a:gd name="connsiteX1" fmla="*/ 760396 w 6336632"/>
              <a:gd name="connsiteY1" fmla="*/ 0 h 216568"/>
              <a:gd name="connsiteX2" fmla="*/ 1457425 w 6336632"/>
              <a:gd name="connsiteY2" fmla="*/ 0 h 216568"/>
              <a:gd name="connsiteX3" fmla="*/ 2154455 w 6336632"/>
              <a:gd name="connsiteY3" fmla="*/ 0 h 216568"/>
              <a:gd name="connsiteX4" fmla="*/ 2598019 w 6336632"/>
              <a:gd name="connsiteY4" fmla="*/ 0 h 216568"/>
              <a:gd name="connsiteX5" fmla="*/ 3231682 w 6336632"/>
              <a:gd name="connsiteY5" fmla="*/ 0 h 216568"/>
              <a:gd name="connsiteX6" fmla="*/ 3801979 w 6336632"/>
              <a:gd name="connsiteY6" fmla="*/ 0 h 216568"/>
              <a:gd name="connsiteX7" fmla="*/ 4499009 w 6336632"/>
              <a:gd name="connsiteY7" fmla="*/ 0 h 216568"/>
              <a:gd name="connsiteX8" fmla="*/ 5005939 w 6336632"/>
              <a:gd name="connsiteY8" fmla="*/ 0 h 216568"/>
              <a:gd name="connsiteX9" fmla="*/ 5639602 w 6336632"/>
              <a:gd name="connsiteY9" fmla="*/ 0 h 216568"/>
              <a:gd name="connsiteX10" fmla="*/ 6336632 w 6336632"/>
              <a:gd name="connsiteY10" fmla="*/ 0 h 216568"/>
              <a:gd name="connsiteX11" fmla="*/ 6336632 w 6336632"/>
              <a:gd name="connsiteY11" fmla="*/ 216568 h 216568"/>
              <a:gd name="connsiteX12" fmla="*/ 5576236 w 6336632"/>
              <a:gd name="connsiteY12" fmla="*/ 216568 h 216568"/>
              <a:gd name="connsiteX13" fmla="*/ 5132672 w 6336632"/>
              <a:gd name="connsiteY13" fmla="*/ 216568 h 216568"/>
              <a:gd name="connsiteX14" fmla="*/ 4435642 w 6336632"/>
              <a:gd name="connsiteY14" fmla="*/ 216568 h 216568"/>
              <a:gd name="connsiteX15" fmla="*/ 3928712 w 6336632"/>
              <a:gd name="connsiteY15" fmla="*/ 216568 h 216568"/>
              <a:gd name="connsiteX16" fmla="*/ 3295049 w 6336632"/>
              <a:gd name="connsiteY16" fmla="*/ 216568 h 216568"/>
              <a:gd name="connsiteX17" fmla="*/ 2788118 w 6336632"/>
              <a:gd name="connsiteY17" fmla="*/ 216568 h 216568"/>
              <a:gd name="connsiteX18" fmla="*/ 2217821 w 6336632"/>
              <a:gd name="connsiteY18" fmla="*/ 216568 h 216568"/>
              <a:gd name="connsiteX19" fmla="*/ 1647524 w 6336632"/>
              <a:gd name="connsiteY19" fmla="*/ 216568 h 216568"/>
              <a:gd name="connsiteX20" fmla="*/ 1013861 w 6336632"/>
              <a:gd name="connsiteY20" fmla="*/ 216568 h 216568"/>
              <a:gd name="connsiteX21" fmla="*/ 0 w 6336632"/>
              <a:gd name="connsiteY21" fmla="*/ 216568 h 216568"/>
              <a:gd name="connsiteX22" fmla="*/ 0 w 6336632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27650" y="90919"/>
                  <a:pt x="6345026" y="115451"/>
                  <a:pt x="6336632" y="216568"/>
                </a:cubicBezTo>
                <a:cubicBezTo>
                  <a:pt x="6022806" y="205782"/>
                  <a:pt x="5955827" y="231808"/>
                  <a:pt x="5576236" y="216568"/>
                </a:cubicBezTo>
                <a:cubicBezTo>
                  <a:pt x="5196645" y="201328"/>
                  <a:pt x="5349986" y="203364"/>
                  <a:pt x="5132672" y="216568"/>
                </a:cubicBezTo>
                <a:cubicBezTo>
                  <a:pt x="4915358" y="229772"/>
                  <a:pt x="4681261" y="189498"/>
                  <a:pt x="4435642" y="216568"/>
                </a:cubicBezTo>
                <a:cubicBezTo>
                  <a:pt x="4190023" y="243639"/>
                  <a:pt x="4061900" y="199345"/>
                  <a:pt x="3928712" y="216568"/>
                </a:cubicBezTo>
                <a:cubicBezTo>
                  <a:pt x="3795524" y="233792"/>
                  <a:pt x="3577765" y="218462"/>
                  <a:pt x="3295049" y="216568"/>
                </a:cubicBezTo>
                <a:cubicBezTo>
                  <a:pt x="3012333" y="214674"/>
                  <a:pt x="2908603" y="220063"/>
                  <a:pt x="2788118" y="216568"/>
                </a:cubicBezTo>
                <a:cubicBezTo>
                  <a:pt x="2667633" y="213073"/>
                  <a:pt x="2409138" y="224181"/>
                  <a:pt x="2217821" y="216568"/>
                </a:cubicBezTo>
                <a:cubicBezTo>
                  <a:pt x="2026504" y="208955"/>
                  <a:pt x="1908533" y="199383"/>
                  <a:pt x="1647524" y="216568"/>
                </a:cubicBezTo>
                <a:cubicBezTo>
                  <a:pt x="1386515" y="233753"/>
                  <a:pt x="1290723" y="222512"/>
                  <a:pt x="1013861" y="216568"/>
                </a:cubicBezTo>
                <a:cubicBezTo>
                  <a:pt x="736999" y="210624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2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29741" y="60688"/>
                  <a:pt x="6342163" y="122973"/>
                  <a:pt x="6336632" y="216568"/>
                </a:cubicBezTo>
                <a:cubicBezTo>
                  <a:pt x="6020938" y="220881"/>
                  <a:pt x="5863708" y="217836"/>
                  <a:pt x="5639602" y="216568"/>
                </a:cubicBezTo>
                <a:cubicBezTo>
                  <a:pt x="5415496" y="215301"/>
                  <a:pt x="5094730" y="239448"/>
                  <a:pt x="4942573" y="216568"/>
                </a:cubicBezTo>
                <a:cubicBezTo>
                  <a:pt x="4790416" y="193688"/>
                  <a:pt x="4548680" y="187582"/>
                  <a:pt x="4245543" y="216568"/>
                </a:cubicBezTo>
                <a:cubicBezTo>
                  <a:pt x="3942406" y="245555"/>
                  <a:pt x="3859508" y="236653"/>
                  <a:pt x="3485148" y="216568"/>
                </a:cubicBezTo>
                <a:cubicBezTo>
                  <a:pt x="3110789" y="196483"/>
                  <a:pt x="3066356" y="210843"/>
                  <a:pt x="2914851" y="216568"/>
                </a:cubicBezTo>
                <a:cubicBezTo>
                  <a:pt x="2763346" y="222293"/>
                  <a:pt x="2625320" y="241222"/>
                  <a:pt x="2407920" y="216568"/>
                </a:cubicBezTo>
                <a:cubicBezTo>
                  <a:pt x="2190520" y="191914"/>
                  <a:pt x="1931623" y="240292"/>
                  <a:pt x="1774257" y="216568"/>
                </a:cubicBezTo>
                <a:cubicBezTo>
                  <a:pt x="1616891" y="192844"/>
                  <a:pt x="1499023" y="231570"/>
                  <a:pt x="1330693" y="216568"/>
                </a:cubicBezTo>
                <a:cubicBezTo>
                  <a:pt x="1162363" y="201566"/>
                  <a:pt x="1000303" y="206535"/>
                  <a:pt x="887128" y="216568"/>
                </a:cubicBezTo>
                <a:cubicBezTo>
                  <a:pt x="773953" y="226601"/>
                  <a:pt x="430841" y="186055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D1672-436B-6659-DB81-2A52D7551DE5}"/>
              </a:ext>
            </a:extLst>
          </p:cNvPr>
          <p:cNvSpPr/>
          <p:nvPr/>
        </p:nvSpPr>
        <p:spPr>
          <a:xfrm>
            <a:off x="0" y="4539893"/>
            <a:ext cx="6336633" cy="216568"/>
          </a:xfrm>
          <a:custGeom>
            <a:avLst/>
            <a:gdLst>
              <a:gd name="connsiteX0" fmla="*/ 0 w 6336633"/>
              <a:gd name="connsiteY0" fmla="*/ 0 h 216568"/>
              <a:gd name="connsiteX1" fmla="*/ 760396 w 6336633"/>
              <a:gd name="connsiteY1" fmla="*/ 0 h 216568"/>
              <a:gd name="connsiteX2" fmla="*/ 1457426 w 6336633"/>
              <a:gd name="connsiteY2" fmla="*/ 0 h 216568"/>
              <a:gd name="connsiteX3" fmla="*/ 2154455 w 6336633"/>
              <a:gd name="connsiteY3" fmla="*/ 0 h 216568"/>
              <a:gd name="connsiteX4" fmla="*/ 2598020 w 6336633"/>
              <a:gd name="connsiteY4" fmla="*/ 0 h 216568"/>
              <a:gd name="connsiteX5" fmla="*/ 3231683 w 6336633"/>
              <a:gd name="connsiteY5" fmla="*/ 0 h 216568"/>
              <a:gd name="connsiteX6" fmla="*/ 3801980 w 6336633"/>
              <a:gd name="connsiteY6" fmla="*/ 0 h 216568"/>
              <a:gd name="connsiteX7" fmla="*/ 4499009 w 6336633"/>
              <a:gd name="connsiteY7" fmla="*/ 0 h 216568"/>
              <a:gd name="connsiteX8" fmla="*/ 5005940 w 6336633"/>
              <a:gd name="connsiteY8" fmla="*/ 0 h 216568"/>
              <a:gd name="connsiteX9" fmla="*/ 5639603 w 6336633"/>
              <a:gd name="connsiteY9" fmla="*/ 0 h 216568"/>
              <a:gd name="connsiteX10" fmla="*/ 6336633 w 6336633"/>
              <a:gd name="connsiteY10" fmla="*/ 0 h 216568"/>
              <a:gd name="connsiteX11" fmla="*/ 6336633 w 6336633"/>
              <a:gd name="connsiteY11" fmla="*/ 216568 h 216568"/>
              <a:gd name="connsiteX12" fmla="*/ 5576237 w 6336633"/>
              <a:gd name="connsiteY12" fmla="*/ 216568 h 216568"/>
              <a:gd name="connsiteX13" fmla="*/ 5132673 w 6336633"/>
              <a:gd name="connsiteY13" fmla="*/ 216568 h 216568"/>
              <a:gd name="connsiteX14" fmla="*/ 4435643 w 6336633"/>
              <a:gd name="connsiteY14" fmla="*/ 216568 h 216568"/>
              <a:gd name="connsiteX15" fmla="*/ 3928712 w 6336633"/>
              <a:gd name="connsiteY15" fmla="*/ 216568 h 216568"/>
              <a:gd name="connsiteX16" fmla="*/ 3295049 w 6336633"/>
              <a:gd name="connsiteY16" fmla="*/ 216568 h 216568"/>
              <a:gd name="connsiteX17" fmla="*/ 2788119 w 6336633"/>
              <a:gd name="connsiteY17" fmla="*/ 216568 h 216568"/>
              <a:gd name="connsiteX18" fmla="*/ 2217822 w 6336633"/>
              <a:gd name="connsiteY18" fmla="*/ 216568 h 216568"/>
              <a:gd name="connsiteX19" fmla="*/ 1647525 w 6336633"/>
              <a:gd name="connsiteY19" fmla="*/ 216568 h 216568"/>
              <a:gd name="connsiteX20" fmla="*/ 1013861 w 6336633"/>
              <a:gd name="connsiteY20" fmla="*/ 216568 h 216568"/>
              <a:gd name="connsiteX21" fmla="*/ 0 w 6336633"/>
              <a:gd name="connsiteY21" fmla="*/ 216568 h 216568"/>
              <a:gd name="connsiteX22" fmla="*/ 0 w 6336633"/>
              <a:gd name="connsiteY2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3" h="21656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87966" y="-34366"/>
                  <a:pt x="1457426" y="0"/>
                </a:cubicBezTo>
                <a:cubicBezTo>
                  <a:pt x="1726886" y="34366"/>
                  <a:pt x="1989096" y="23566"/>
                  <a:pt x="2154455" y="0"/>
                </a:cubicBezTo>
                <a:cubicBezTo>
                  <a:pt x="2319814" y="-23566"/>
                  <a:pt x="2436864" y="-977"/>
                  <a:pt x="2598020" y="0"/>
                </a:cubicBezTo>
                <a:cubicBezTo>
                  <a:pt x="2759176" y="977"/>
                  <a:pt x="2986112" y="-29594"/>
                  <a:pt x="3231683" y="0"/>
                </a:cubicBezTo>
                <a:cubicBezTo>
                  <a:pt x="3477254" y="29594"/>
                  <a:pt x="3612048" y="-21845"/>
                  <a:pt x="3801980" y="0"/>
                </a:cubicBezTo>
                <a:cubicBezTo>
                  <a:pt x="3991912" y="21845"/>
                  <a:pt x="4246706" y="10470"/>
                  <a:pt x="4499009" y="0"/>
                </a:cubicBezTo>
                <a:cubicBezTo>
                  <a:pt x="4751312" y="-10470"/>
                  <a:pt x="4896657" y="-9595"/>
                  <a:pt x="5005940" y="0"/>
                </a:cubicBezTo>
                <a:cubicBezTo>
                  <a:pt x="5115223" y="9595"/>
                  <a:pt x="5339175" y="-23593"/>
                  <a:pt x="5639603" y="0"/>
                </a:cubicBezTo>
                <a:cubicBezTo>
                  <a:pt x="5940031" y="23593"/>
                  <a:pt x="6055040" y="-959"/>
                  <a:pt x="6336633" y="0"/>
                </a:cubicBezTo>
                <a:cubicBezTo>
                  <a:pt x="6327651" y="90919"/>
                  <a:pt x="6345027" y="115451"/>
                  <a:pt x="6336633" y="216568"/>
                </a:cubicBezTo>
                <a:cubicBezTo>
                  <a:pt x="6022807" y="205782"/>
                  <a:pt x="5955828" y="231808"/>
                  <a:pt x="5576237" y="216568"/>
                </a:cubicBezTo>
                <a:cubicBezTo>
                  <a:pt x="5196646" y="201328"/>
                  <a:pt x="5349987" y="203364"/>
                  <a:pt x="5132673" y="216568"/>
                </a:cubicBezTo>
                <a:cubicBezTo>
                  <a:pt x="4915359" y="229772"/>
                  <a:pt x="4681262" y="189498"/>
                  <a:pt x="4435643" y="216568"/>
                </a:cubicBezTo>
                <a:cubicBezTo>
                  <a:pt x="4190024" y="243639"/>
                  <a:pt x="4067255" y="199769"/>
                  <a:pt x="3928712" y="216568"/>
                </a:cubicBezTo>
                <a:cubicBezTo>
                  <a:pt x="3790169" y="233367"/>
                  <a:pt x="3577765" y="218462"/>
                  <a:pt x="3295049" y="216568"/>
                </a:cubicBezTo>
                <a:cubicBezTo>
                  <a:pt x="3012333" y="214674"/>
                  <a:pt x="2901389" y="215967"/>
                  <a:pt x="2788119" y="216568"/>
                </a:cubicBezTo>
                <a:cubicBezTo>
                  <a:pt x="2674849" y="217170"/>
                  <a:pt x="2409139" y="224181"/>
                  <a:pt x="2217822" y="216568"/>
                </a:cubicBezTo>
                <a:cubicBezTo>
                  <a:pt x="2026505" y="208955"/>
                  <a:pt x="1908534" y="199383"/>
                  <a:pt x="1647525" y="216568"/>
                </a:cubicBezTo>
                <a:cubicBezTo>
                  <a:pt x="1386516" y="233753"/>
                  <a:pt x="1295981" y="228865"/>
                  <a:pt x="1013861" y="216568"/>
                </a:cubicBezTo>
                <a:cubicBezTo>
                  <a:pt x="731741" y="204271"/>
                  <a:pt x="493590" y="249877"/>
                  <a:pt x="0" y="216568"/>
                </a:cubicBezTo>
                <a:cubicBezTo>
                  <a:pt x="7058" y="112436"/>
                  <a:pt x="2893" y="69225"/>
                  <a:pt x="0" y="0"/>
                </a:cubicBezTo>
                <a:close/>
              </a:path>
              <a:path w="6336633" h="21656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2205" y="-25355"/>
                  <a:pt x="2851485" y="0"/>
                </a:cubicBezTo>
                <a:cubicBezTo>
                  <a:pt x="3130765" y="25355"/>
                  <a:pt x="3162709" y="-8490"/>
                  <a:pt x="3358415" y="0"/>
                </a:cubicBezTo>
                <a:cubicBezTo>
                  <a:pt x="3554121" y="8490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0380" y="-22018"/>
                  <a:pt x="5386138" y="0"/>
                </a:cubicBezTo>
                <a:cubicBezTo>
                  <a:pt x="5531896" y="22018"/>
                  <a:pt x="5981703" y="40009"/>
                  <a:pt x="6336633" y="0"/>
                </a:cubicBezTo>
                <a:cubicBezTo>
                  <a:pt x="6329742" y="60688"/>
                  <a:pt x="6342164" y="122973"/>
                  <a:pt x="6336633" y="216568"/>
                </a:cubicBezTo>
                <a:cubicBezTo>
                  <a:pt x="6020939" y="220881"/>
                  <a:pt x="5863709" y="217836"/>
                  <a:pt x="5639603" y="216568"/>
                </a:cubicBezTo>
                <a:cubicBezTo>
                  <a:pt x="5415497" y="215301"/>
                  <a:pt x="5094731" y="239448"/>
                  <a:pt x="4942574" y="216568"/>
                </a:cubicBezTo>
                <a:cubicBezTo>
                  <a:pt x="4790417" y="193688"/>
                  <a:pt x="4548681" y="187582"/>
                  <a:pt x="4245544" y="216568"/>
                </a:cubicBezTo>
                <a:cubicBezTo>
                  <a:pt x="3942407" y="245555"/>
                  <a:pt x="3865021" y="240059"/>
                  <a:pt x="3485148" y="216568"/>
                </a:cubicBezTo>
                <a:cubicBezTo>
                  <a:pt x="3105275" y="193077"/>
                  <a:pt x="3066356" y="210843"/>
                  <a:pt x="2914851" y="216568"/>
                </a:cubicBezTo>
                <a:cubicBezTo>
                  <a:pt x="2763346" y="222293"/>
                  <a:pt x="2622246" y="235010"/>
                  <a:pt x="2407921" y="216568"/>
                </a:cubicBezTo>
                <a:cubicBezTo>
                  <a:pt x="2193596" y="198127"/>
                  <a:pt x="1938284" y="240963"/>
                  <a:pt x="1774257" y="216568"/>
                </a:cubicBezTo>
                <a:cubicBezTo>
                  <a:pt x="1610230" y="192173"/>
                  <a:pt x="1499023" y="231570"/>
                  <a:pt x="1330693" y="216568"/>
                </a:cubicBezTo>
                <a:cubicBezTo>
                  <a:pt x="1162363" y="201566"/>
                  <a:pt x="991652" y="198942"/>
                  <a:pt x="887129" y="216568"/>
                </a:cubicBezTo>
                <a:cubicBezTo>
                  <a:pt x="782606" y="234194"/>
                  <a:pt x="432706" y="186590"/>
                  <a:pt x="0" y="216568"/>
                </a:cubicBezTo>
                <a:cubicBezTo>
                  <a:pt x="-4638" y="169533"/>
                  <a:pt x="-7133" y="8422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E8B56-87D6-170D-BAEC-E7CC41D2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74" y="4014697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5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59E33-A306-C2F8-FD3B-539647496332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Eventually, the parent executes again.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return from wait since the parent has a child that has exited.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kills the zombie.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978405"/>
            <a:ext cx="6336632" cy="385048"/>
          </a:xfrm>
          <a:custGeom>
            <a:avLst/>
            <a:gdLst>
              <a:gd name="connsiteX0" fmla="*/ 0 w 6336632"/>
              <a:gd name="connsiteY0" fmla="*/ 0 h 385048"/>
              <a:gd name="connsiteX1" fmla="*/ 760396 w 6336632"/>
              <a:gd name="connsiteY1" fmla="*/ 0 h 385048"/>
              <a:gd name="connsiteX2" fmla="*/ 1457425 w 6336632"/>
              <a:gd name="connsiteY2" fmla="*/ 0 h 385048"/>
              <a:gd name="connsiteX3" fmla="*/ 2154455 w 6336632"/>
              <a:gd name="connsiteY3" fmla="*/ 0 h 385048"/>
              <a:gd name="connsiteX4" fmla="*/ 2598019 w 6336632"/>
              <a:gd name="connsiteY4" fmla="*/ 0 h 385048"/>
              <a:gd name="connsiteX5" fmla="*/ 3231682 w 6336632"/>
              <a:gd name="connsiteY5" fmla="*/ 0 h 385048"/>
              <a:gd name="connsiteX6" fmla="*/ 3801979 w 6336632"/>
              <a:gd name="connsiteY6" fmla="*/ 0 h 385048"/>
              <a:gd name="connsiteX7" fmla="*/ 4499009 w 6336632"/>
              <a:gd name="connsiteY7" fmla="*/ 0 h 385048"/>
              <a:gd name="connsiteX8" fmla="*/ 5005939 w 6336632"/>
              <a:gd name="connsiteY8" fmla="*/ 0 h 385048"/>
              <a:gd name="connsiteX9" fmla="*/ 5639602 w 6336632"/>
              <a:gd name="connsiteY9" fmla="*/ 0 h 385048"/>
              <a:gd name="connsiteX10" fmla="*/ 6336632 w 6336632"/>
              <a:gd name="connsiteY10" fmla="*/ 0 h 385048"/>
              <a:gd name="connsiteX11" fmla="*/ 6336632 w 6336632"/>
              <a:gd name="connsiteY11" fmla="*/ 385048 h 385048"/>
              <a:gd name="connsiteX12" fmla="*/ 5576236 w 6336632"/>
              <a:gd name="connsiteY12" fmla="*/ 385048 h 385048"/>
              <a:gd name="connsiteX13" fmla="*/ 5132672 w 6336632"/>
              <a:gd name="connsiteY13" fmla="*/ 385048 h 385048"/>
              <a:gd name="connsiteX14" fmla="*/ 4435642 w 6336632"/>
              <a:gd name="connsiteY14" fmla="*/ 385048 h 385048"/>
              <a:gd name="connsiteX15" fmla="*/ 3928712 w 6336632"/>
              <a:gd name="connsiteY15" fmla="*/ 385048 h 385048"/>
              <a:gd name="connsiteX16" fmla="*/ 3295049 w 6336632"/>
              <a:gd name="connsiteY16" fmla="*/ 385048 h 385048"/>
              <a:gd name="connsiteX17" fmla="*/ 2788118 w 6336632"/>
              <a:gd name="connsiteY17" fmla="*/ 385048 h 385048"/>
              <a:gd name="connsiteX18" fmla="*/ 2217821 w 6336632"/>
              <a:gd name="connsiteY18" fmla="*/ 385048 h 385048"/>
              <a:gd name="connsiteX19" fmla="*/ 1647524 w 6336632"/>
              <a:gd name="connsiteY19" fmla="*/ 385048 h 385048"/>
              <a:gd name="connsiteX20" fmla="*/ 1013861 w 6336632"/>
              <a:gd name="connsiteY20" fmla="*/ 385048 h 385048"/>
              <a:gd name="connsiteX21" fmla="*/ 0 w 6336632"/>
              <a:gd name="connsiteY21" fmla="*/ 385048 h 385048"/>
              <a:gd name="connsiteX22" fmla="*/ 0 w 6336632"/>
              <a:gd name="connsiteY22" fmla="*/ 0 h 38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38504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33430" y="137225"/>
                  <a:pt x="6339972" y="261699"/>
                  <a:pt x="6336632" y="385048"/>
                </a:cubicBezTo>
                <a:cubicBezTo>
                  <a:pt x="6022806" y="374262"/>
                  <a:pt x="5955827" y="400288"/>
                  <a:pt x="5576236" y="385048"/>
                </a:cubicBezTo>
                <a:cubicBezTo>
                  <a:pt x="5196645" y="369808"/>
                  <a:pt x="5349986" y="371844"/>
                  <a:pt x="5132672" y="385048"/>
                </a:cubicBezTo>
                <a:cubicBezTo>
                  <a:pt x="4915358" y="398252"/>
                  <a:pt x="4681261" y="357978"/>
                  <a:pt x="4435642" y="385048"/>
                </a:cubicBezTo>
                <a:cubicBezTo>
                  <a:pt x="4190023" y="412119"/>
                  <a:pt x="4061900" y="367825"/>
                  <a:pt x="3928712" y="385048"/>
                </a:cubicBezTo>
                <a:cubicBezTo>
                  <a:pt x="3795524" y="402272"/>
                  <a:pt x="3577765" y="386942"/>
                  <a:pt x="3295049" y="385048"/>
                </a:cubicBezTo>
                <a:cubicBezTo>
                  <a:pt x="3012333" y="383154"/>
                  <a:pt x="2908603" y="388543"/>
                  <a:pt x="2788118" y="385048"/>
                </a:cubicBezTo>
                <a:cubicBezTo>
                  <a:pt x="2667633" y="381553"/>
                  <a:pt x="2409138" y="392661"/>
                  <a:pt x="2217821" y="385048"/>
                </a:cubicBezTo>
                <a:cubicBezTo>
                  <a:pt x="2026504" y="377435"/>
                  <a:pt x="1908533" y="367863"/>
                  <a:pt x="1647524" y="385048"/>
                </a:cubicBezTo>
                <a:cubicBezTo>
                  <a:pt x="1386515" y="402233"/>
                  <a:pt x="1290723" y="390992"/>
                  <a:pt x="1013861" y="385048"/>
                </a:cubicBezTo>
                <a:cubicBezTo>
                  <a:pt x="736999" y="379104"/>
                  <a:pt x="493590" y="418357"/>
                  <a:pt x="0" y="385048"/>
                </a:cubicBezTo>
                <a:cubicBezTo>
                  <a:pt x="-9531" y="266866"/>
                  <a:pt x="-15822" y="83075"/>
                  <a:pt x="0" y="0"/>
                </a:cubicBezTo>
                <a:close/>
              </a:path>
              <a:path w="6336632" h="38504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37666" y="172431"/>
                  <a:pt x="6347156" y="225044"/>
                  <a:pt x="6336632" y="385048"/>
                </a:cubicBezTo>
                <a:cubicBezTo>
                  <a:pt x="6020938" y="389361"/>
                  <a:pt x="5863708" y="386316"/>
                  <a:pt x="5639602" y="385048"/>
                </a:cubicBezTo>
                <a:cubicBezTo>
                  <a:pt x="5415496" y="383781"/>
                  <a:pt x="5094730" y="407928"/>
                  <a:pt x="4942573" y="385048"/>
                </a:cubicBezTo>
                <a:cubicBezTo>
                  <a:pt x="4790416" y="362168"/>
                  <a:pt x="4548680" y="356062"/>
                  <a:pt x="4245543" y="385048"/>
                </a:cubicBezTo>
                <a:cubicBezTo>
                  <a:pt x="3942406" y="414035"/>
                  <a:pt x="3859508" y="405133"/>
                  <a:pt x="3485148" y="385048"/>
                </a:cubicBezTo>
                <a:cubicBezTo>
                  <a:pt x="3110789" y="364963"/>
                  <a:pt x="3066356" y="379323"/>
                  <a:pt x="2914851" y="385048"/>
                </a:cubicBezTo>
                <a:cubicBezTo>
                  <a:pt x="2763346" y="390773"/>
                  <a:pt x="2625320" y="409702"/>
                  <a:pt x="2407920" y="385048"/>
                </a:cubicBezTo>
                <a:cubicBezTo>
                  <a:pt x="2190520" y="360394"/>
                  <a:pt x="1931623" y="408772"/>
                  <a:pt x="1774257" y="385048"/>
                </a:cubicBezTo>
                <a:cubicBezTo>
                  <a:pt x="1616891" y="361324"/>
                  <a:pt x="1499023" y="400050"/>
                  <a:pt x="1330693" y="385048"/>
                </a:cubicBezTo>
                <a:cubicBezTo>
                  <a:pt x="1162363" y="370046"/>
                  <a:pt x="1000303" y="375015"/>
                  <a:pt x="887128" y="385048"/>
                </a:cubicBezTo>
                <a:cubicBezTo>
                  <a:pt x="773953" y="395081"/>
                  <a:pt x="430841" y="354535"/>
                  <a:pt x="0" y="385048"/>
                </a:cubicBezTo>
                <a:cubicBezTo>
                  <a:pt x="13072" y="292376"/>
                  <a:pt x="-18384" y="14942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07AEE-2648-05B4-01FD-5B17E12F08BB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18FD2D-9959-DB63-C315-433B4239F46D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E8B56-87D6-170D-BAEC-E7CC41D2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74" y="4014697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9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E2D58F-8003-25B8-563D-CC57752490E2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prints.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3978405"/>
            <a:ext cx="6336632" cy="385048"/>
          </a:xfrm>
          <a:custGeom>
            <a:avLst/>
            <a:gdLst>
              <a:gd name="connsiteX0" fmla="*/ 0 w 6336632"/>
              <a:gd name="connsiteY0" fmla="*/ 0 h 385048"/>
              <a:gd name="connsiteX1" fmla="*/ 760396 w 6336632"/>
              <a:gd name="connsiteY1" fmla="*/ 0 h 385048"/>
              <a:gd name="connsiteX2" fmla="*/ 1457425 w 6336632"/>
              <a:gd name="connsiteY2" fmla="*/ 0 h 385048"/>
              <a:gd name="connsiteX3" fmla="*/ 2154455 w 6336632"/>
              <a:gd name="connsiteY3" fmla="*/ 0 h 385048"/>
              <a:gd name="connsiteX4" fmla="*/ 2598019 w 6336632"/>
              <a:gd name="connsiteY4" fmla="*/ 0 h 385048"/>
              <a:gd name="connsiteX5" fmla="*/ 3231682 w 6336632"/>
              <a:gd name="connsiteY5" fmla="*/ 0 h 385048"/>
              <a:gd name="connsiteX6" fmla="*/ 3801979 w 6336632"/>
              <a:gd name="connsiteY6" fmla="*/ 0 h 385048"/>
              <a:gd name="connsiteX7" fmla="*/ 4499009 w 6336632"/>
              <a:gd name="connsiteY7" fmla="*/ 0 h 385048"/>
              <a:gd name="connsiteX8" fmla="*/ 5005939 w 6336632"/>
              <a:gd name="connsiteY8" fmla="*/ 0 h 385048"/>
              <a:gd name="connsiteX9" fmla="*/ 5639602 w 6336632"/>
              <a:gd name="connsiteY9" fmla="*/ 0 h 385048"/>
              <a:gd name="connsiteX10" fmla="*/ 6336632 w 6336632"/>
              <a:gd name="connsiteY10" fmla="*/ 0 h 385048"/>
              <a:gd name="connsiteX11" fmla="*/ 6336632 w 6336632"/>
              <a:gd name="connsiteY11" fmla="*/ 385048 h 385048"/>
              <a:gd name="connsiteX12" fmla="*/ 5576236 w 6336632"/>
              <a:gd name="connsiteY12" fmla="*/ 385048 h 385048"/>
              <a:gd name="connsiteX13" fmla="*/ 5132672 w 6336632"/>
              <a:gd name="connsiteY13" fmla="*/ 385048 h 385048"/>
              <a:gd name="connsiteX14" fmla="*/ 4435642 w 6336632"/>
              <a:gd name="connsiteY14" fmla="*/ 385048 h 385048"/>
              <a:gd name="connsiteX15" fmla="*/ 3928712 w 6336632"/>
              <a:gd name="connsiteY15" fmla="*/ 385048 h 385048"/>
              <a:gd name="connsiteX16" fmla="*/ 3295049 w 6336632"/>
              <a:gd name="connsiteY16" fmla="*/ 385048 h 385048"/>
              <a:gd name="connsiteX17" fmla="*/ 2788118 w 6336632"/>
              <a:gd name="connsiteY17" fmla="*/ 385048 h 385048"/>
              <a:gd name="connsiteX18" fmla="*/ 2217821 w 6336632"/>
              <a:gd name="connsiteY18" fmla="*/ 385048 h 385048"/>
              <a:gd name="connsiteX19" fmla="*/ 1647524 w 6336632"/>
              <a:gd name="connsiteY19" fmla="*/ 385048 h 385048"/>
              <a:gd name="connsiteX20" fmla="*/ 1013861 w 6336632"/>
              <a:gd name="connsiteY20" fmla="*/ 385048 h 385048"/>
              <a:gd name="connsiteX21" fmla="*/ 0 w 6336632"/>
              <a:gd name="connsiteY21" fmla="*/ 385048 h 385048"/>
              <a:gd name="connsiteX22" fmla="*/ 0 w 6336632"/>
              <a:gd name="connsiteY22" fmla="*/ 0 h 38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385048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33430" y="137225"/>
                  <a:pt x="6339972" y="261699"/>
                  <a:pt x="6336632" y="385048"/>
                </a:cubicBezTo>
                <a:cubicBezTo>
                  <a:pt x="6022806" y="374262"/>
                  <a:pt x="5955827" y="400288"/>
                  <a:pt x="5576236" y="385048"/>
                </a:cubicBezTo>
                <a:cubicBezTo>
                  <a:pt x="5196645" y="369808"/>
                  <a:pt x="5349986" y="371844"/>
                  <a:pt x="5132672" y="385048"/>
                </a:cubicBezTo>
                <a:cubicBezTo>
                  <a:pt x="4915358" y="398252"/>
                  <a:pt x="4681261" y="357978"/>
                  <a:pt x="4435642" y="385048"/>
                </a:cubicBezTo>
                <a:cubicBezTo>
                  <a:pt x="4190023" y="412119"/>
                  <a:pt x="4061900" y="367825"/>
                  <a:pt x="3928712" y="385048"/>
                </a:cubicBezTo>
                <a:cubicBezTo>
                  <a:pt x="3795524" y="402272"/>
                  <a:pt x="3577765" y="386942"/>
                  <a:pt x="3295049" y="385048"/>
                </a:cubicBezTo>
                <a:cubicBezTo>
                  <a:pt x="3012333" y="383154"/>
                  <a:pt x="2908603" y="388543"/>
                  <a:pt x="2788118" y="385048"/>
                </a:cubicBezTo>
                <a:cubicBezTo>
                  <a:pt x="2667633" y="381553"/>
                  <a:pt x="2409138" y="392661"/>
                  <a:pt x="2217821" y="385048"/>
                </a:cubicBezTo>
                <a:cubicBezTo>
                  <a:pt x="2026504" y="377435"/>
                  <a:pt x="1908533" y="367863"/>
                  <a:pt x="1647524" y="385048"/>
                </a:cubicBezTo>
                <a:cubicBezTo>
                  <a:pt x="1386515" y="402233"/>
                  <a:pt x="1290723" y="390992"/>
                  <a:pt x="1013861" y="385048"/>
                </a:cubicBezTo>
                <a:cubicBezTo>
                  <a:pt x="736999" y="379104"/>
                  <a:pt x="493590" y="418357"/>
                  <a:pt x="0" y="385048"/>
                </a:cubicBezTo>
                <a:cubicBezTo>
                  <a:pt x="-9531" y="266866"/>
                  <a:pt x="-15822" y="83075"/>
                  <a:pt x="0" y="0"/>
                </a:cubicBezTo>
                <a:close/>
              </a:path>
              <a:path w="6336632" h="385048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37666" y="172431"/>
                  <a:pt x="6347156" y="225044"/>
                  <a:pt x="6336632" y="385048"/>
                </a:cubicBezTo>
                <a:cubicBezTo>
                  <a:pt x="6020938" y="389361"/>
                  <a:pt x="5863708" y="386316"/>
                  <a:pt x="5639602" y="385048"/>
                </a:cubicBezTo>
                <a:cubicBezTo>
                  <a:pt x="5415496" y="383781"/>
                  <a:pt x="5094730" y="407928"/>
                  <a:pt x="4942573" y="385048"/>
                </a:cubicBezTo>
                <a:cubicBezTo>
                  <a:pt x="4790416" y="362168"/>
                  <a:pt x="4548680" y="356062"/>
                  <a:pt x="4245543" y="385048"/>
                </a:cubicBezTo>
                <a:cubicBezTo>
                  <a:pt x="3942406" y="414035"/>
                  <a:pt x="3859508" y="405133"/>
                  <a:pt x="3485148" y="385048"/>
                </a:cubicBezTo>
                <a:cubicBezTo>
                  <a:pt x="3110789" y="364963"/>
                  <a:pt x="3066356" y="379323"/>
                  <a:pt x="2914851" y="385048"/>
                </a:cubicBezTo>
                <a:cubicBezTo>
                  <a:pt x="2763346" y="390773"/>
                  <a:pt x="2625320" y="409702"/>
                  <a:pt x="2407920" y="385048"/>
                </a:cubicBezTo>
                <a:cubicBezTo>
                  <a:pt x="2190520" y="360394"/>
                  <a:pt x="1931623" y="408772"/>
                  <a:pt x="1774257" y="385048"/>
                </a:cubicBezTo>
                <a:cubicBezTo>
                  <a:pt x="1616891" y="361324"/>
                  <a:pt x="1499023" y="400050"/>
                  <a:pt x="1330693" y="385048"/>
                </a:cubicBezTo>
                <a:cubicBezTo>
                  <a:pt x="1162363" y="370046"/>
                  <a:pt x="1000303" y="375015"/>
                  <a:pt x="887128" y="385048"/>
                </a:cubicBezTo>
                <a:cubicBezTo>
                  <a:pt x="773953" y="395081"/>
                  <a:pt x="430841" y="354535"/>
                  <a:pt x="0" y="385048"/>
                </a:cubicBezTo>
                <a:cubicBezTo>
                  <a:pt x="13072" y="292376"/>
                  <a:pt x="-18384" y="14942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87807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633" y="117273"/>
            <a:ext cx="2495666" cy="4831716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prints.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And finally returns from 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E30-0705-3A23-7F18-3067EBA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273"/>
            <a:ext cx="5735054" cy="50262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33C962-D33F-480A-BE83-076E4E73C217}"/>
              </a:ext>
            </a:extLst>
          </p:cNvPr>
          <p:cNvSpPr/>
          <p:nvPr/>
        </p:nvSpPr>
        <p:spPr>
          <a:xfrm>
            <a:off x="1" y="4539916"/>
            <a:ext cx="6336632" cy="216567"/>
          </a:xfrm>
          <a:custGeom>
            <a:avLst/>
            <a:gdLst>
              <a:gd name="connsiteX0" fmla="*/ 0 w 6336632"/>
              <a:gd name="connsiteY0" fmla="*/ 0 h 216567"/>
              <a:gd name="connsiteX1" fmla="*/ 760396 w 6336632"/>
              <a:gd name="connsiteY1" fmla="*/ 0 h 216567"/>
              <a:gd name="connsiteX2" fmla="*/ 1457425 w 6336632"/>
              <a:gd name="connsiteY2" fmla="*/ 0 h 216567"/>
              <a:gd name="connsiteX3" fmla="*/ 2154455 w 6336632"/>
              <a:gd name="connsiteY3" fmla="*/ 0 h 216567"/>
              <a:gd name="connsiteX4" fmla="*/ 2598019 w 6336632"/>
              <a:gd name="connsiteY4" fmla="*/ 0 h 216567"/>
              <a:gd name="connsiteX5" fmla="*/ 3231682 w 6336632"/>
              <a:gd name="connsiteY5" fmla="*/ 0 h 216567"/>
              <a:gd name="connsiteX6" fmla="*/ 3801979 w 6336632"/>
              <a:gd name="connsiteY6" fmla="*/ 0 h 216567"/>
              <a:gd name="connsiteX7" fmla="*/ 4499009 w 6336632"/>
              <a:gd name="connsiteY7" fmla="*/ 0 h 216567"/>
              <a:gd name="connsiteX8" fmla="*/ 5005939 w 6336632"/>
              <a:gd name="connsiteY8" fmla="*/ 0 h 216567"/>
              <a:gd name="connsiteX9" fmla="*/ 5639602 w 6336632"/>
              <a:gd name="connsiteY9" fmla="*/ 0 h 216567"/>
              <a:gd name="connsiteX10" fmla="*/ 6336632 w 6336632"/>
              <a:gd name="connsiteY10" fmla="*/ 0 h 216567"/>
              <a:gd name="connsiteX11" fmla="*/ 6336632 w 6336632"/>
              <a:gd name="connsiteY11" fmla="*/ 216567 h 216567"/>
              <a:gd name="connsiteX12" fmla="*/ 5576236 w 6336632"/>
              <a:gd name="connsiteY12" fmla="*/ 216567 h 216567"/>
              <a:gd name="connsiteX13" fmla="*/ 5132672 w 6336632"/>
              <a:gd name="connsiteY13" fmla="*/ 216567 h 216567"/>
              <a:gd name="connsiteX14" fmla="*/ 4435642 w 6336632"/>
              <a:gd name="connsiteY14" fmla="*/ 216567 h 216567"/>
              <a:gd name="connsiteX15" fmla="*/ 3928712 w 6336632"/>
              <a:gd name="connsiteY15" fmla="*/ 216567 h 216567"/>
              <a:gd name="connsiteX16" fmla="*/ 3295049 w 6336632"/>
              <a:gd name="connsiteY16" fmla="*/ 216567 h 216567"/>
              <a:gd name="connsiteX17" fmla="*/ 2788118 w 6336632"/>
              <a:gd name="connsiteY17" fmla="*/ 216567 h 216567"/>
              <a:gd name="connsiteX18" fmla="*/ 2217821 w 6336632"/>
              <a:gd name="connsiteY18" fmla="*/ 216567 h 216567"/>
              <a:gd name="connsiteX19" fmla="*/ 1647524 w 6336632"/>
              <a:gd name="connsiteY19" fmla="*/ 216567 h 216567"/>
              <a:gd name="connsiteX20" fmla="*/ 1013861 w 6336632"/>
              <a:gd name="connsiteY20" fmla="*/ 216567 h 216567"/>
              <a:gd name="connsiteX21" fmla="*/ 0 w 6336632"/>
              <a:gd name="connsiteY21" fmla="*/ 216567 h 216567"/>
              <a:gd name="connsiteX22" fmla="*/ 0 w 6336632"/>
              <a:gd name="connsiteY22" fmla="*/ 0 h 21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36632" h="216567" fill="none" extrusionOk="0">
                <a:moveTo>
                  <a:pt x="0" y="0"/>
                </a:moveTo>
                <a:cubicBezTo>
                  <a:pt x="372806" y="-32944"/>
                  <a:pt x="497969" y="-24005"/>
                  <a:pt x="760396" y="0"/>
                </a:cubicBezTo>
                <a:cubicBezTo>
                  <a:pt x="1022823" y="24005"/>
                  <a:pt x="1191114" y="-30693"/>
                  <a:pt x="1457425" y="0"/>
                </a:cubicBezTo>
                <a:cubicBezTo>
                  <a:pt x="1723736" y="30693"/>
                  <a:pt x="1984676" y="20868"/>
                  <a:pt x="2154455" y="0"/>
                </a:cubicBezTo>
                <a:cubicBezTo>
                  <a:pt x="2324234" y="-20868"/>
                  <a:pt x="2444673" y="4286"/>
                  <a:pt x="2598019" y="0"/>
                </a:cubicBezTo>
                <a:cubicBezTo>
                  <a:pt x="2751365" y="-4286"/>
                  <a:pt x="2986111" y="-29594"/>
                  <a:pt x="3231682" y="0"/>
                </a:cubicBezTo>
                <a:cubicBezTo>
                  <a:pt x="3477253" y="29594"/>
                  <a:pt x="3612047" y="-21845"/>
                  <a:pt x="3801979" y="0"/>
                </a:cubicBezTo>
                <a:cubicBezTo>
                  <a:pt x="3991911" y="21845"/>
                  <a:pt x="4243462" y="10232"/>
                  <a:pt x="4499009" y="0"/>
                </a:cubicBezTo>
                <a:cubicBezTo>
                  <a:pt x="4754556" y="-10232"/>
                  <a:pt x="4752878" y="-8004"/>
                  <a:pt x="5005939" y="0"/>
                </a:cubicBezTo>
                <a:cubicBezTo>
                  <a:pt x="5259000" y="8004"/>
                  <a:pt x="5339174" y="-23593"/>
                  <a:pt x="5639602" y="0"/>
                </a:cubicBezTo>
                <a:cubicBezTo>
                  <a:pt x="5940030" y="23593"/>
                  <a:pt x="6055039" y="-959"/>
                  <a:pt x="6336632" y="0"/>
                </a:cubicBezTo>
                <a:cubicBezTo>
                  <a:pt x="6335885" y="101457"/>
                  <a:pt x="6336363" y="123884"/>
                  <a:pt x="6336632" y="216567"/>
                </a:cubicBezTo>
                <a:cubicBezTo>
                  <a:pt x="6022806" y="205781"/>
                  <a:pt x="5955827" y="231807"/>
                  <a:pt x="5576236" y="216567"/>
                </a:cubicBezTo>
                <a:cubicBezTo>
                  <a:pt x="5196645" y="201327"/>
                  <a:pt x="5349986" y="203363"/>
                  <a:pt x="5132672" y="216567"/>
                </a:cubicBezTo>
                <a:cubicBezTo>
                  <a:pt x="4915358" y="229771"/>
                  <a:pt x="4681261" y="189497"/>
                  <a:pt x="4435642" y="216567"/>
                </a:cubicBezTo>
                <a:cubicBezTo>
                  <a:pt x="4190023" y="243638"/>
                  <a:pt x="4061900" y="199344"/>
                  <a:pt x="3928712" y="216567"/>
                </a:cubicBezTo>
                <a:cubicBezTo>
                  <a:pt x="3795524" y="233791"/>
                  <a:pt x="3577765" y="218461"/>
                  <a:pt x="3295049" y="216567"/>
                </a:cubicBezTo>
                <a:cubicBezTo>
                  <a:pt x="3012333" y="214673"/>
                  <a:pt x="2908603" y="220062"/>
                  <a:pt x="2788118" y="216567"/>
                </a:cubicBezTo>
                <a:cubicBezTo>
                  <a:pt x="2667633" y="213072"/>
                  <a:pt x="2409138" y="224180"/>
                  <a:pt x="2217821" y="216567"/>
                </a:cubicBezTo>
                <a:cubicBezTo>
                  <a:pt x="2026504" y="208954"/>
                  <a:pt x="1908533" y="199382"/>
                  <a:pt x="1647524" y="216567"/>
                </a:cubicBezTo>
                <a:cubicBezTo>
                  <a:pt x="1386515" y="233752"/>
                  <a:pt x="1290723" y="222511"/>
                  <a:pt x="1013861" y="216567"/>
                </a:cubicBezTo>
                <a:cubicBezTo>
                  <a:pt x="736999" y="210623"/>
                  <a:pt x="493590" y="249876"/>
                  <a:pt x="0" y="216567"/>
                </a:cubicBezTo>
                <a:cubicBezTo>
                  <a:pt x="-5264" y="170663"/>
                  <a:pt x="72" y="51482"/>
                  <a:pt x="0" y="0"/>
                </a:cubicBezTo>
                <a:close/>
              </a:path>
              <a:path w="6336632" h="216567" stroke="0" extrusionOk="0">
                <a:moveTo>
                  <a:pt x="0" y="0"/>
                </a:moveTo>
                <a:cubicBezTo>
                  <a:pt x="117657" y="-5604"/>
                  <a:pt x="288002" y="1319"/>
                  <a:pt x="506931" y="0"/>
                </a:cubicBezTo>
                <a:cubicBezTo>
                  <a:pt x="725860" y="-1319"/>
                  <a:pt x="770798" y="1346"/>
                  <a:pt x="950495" y="0"/>
                </a:cubicBezTo>
                <a:cubicBezTo>
                  <a:pt x="1130192" y="-1346"/>
                  <a:pt x="1361677" y="25644"/>
                  <a:pt x="1520792" y="0"/>
                </a:cubicBezTo>
                <a:cubicBezTo>
                  <a:pt x="1679907" y="-25644"/>
                  <a:pt x="1896757" y="-22178"/>
                  <a:pt x="2154455" y="0"/>
                </a:cubicBezTo>
                <a:cubicBezTo>
                  <a:pt x="2412153" y="22178"/>
                  <a:pt x="2576148" y="-19452"/>
                  <a:pt x="2851484" y="0"/>
                </a:cubicBezTo>
                <a:cubicBezTo>
                  <a:pt x="3126820" y="19452"/>
                  <a:pt x="3155703" y="-12936"/>
                  <a:pt x="3358415" y="0"/>
                </a:cubicBezTo>
                <a:cubicBezTo>
                  <a:pt x="3561127" y="12936"/>
                  <a:pt x="3772819" y="-16409"/>
                  <a:pt x="3928712" y="0"/>
                </a:cubicBezTo>
                <a:cubicBezTo>
                  <a:pt x="4084605" y="16409"/>
                  <a:pt x="4402406" y="-5195"/>
                  <a:pt x="4689108" y="0"/>
                </a:cubicBezTo>
                <a:cubicBezTo>
                  <a:pt x="4975810" y="5195"/>
                  <a:pt x="5245999" y="-20248"/>
                  <a:pt x="5386137" y="0"/>
                </a:cubicBezTo>
                <a:cubicBezTo>
                  <a:pt x="5526275" y="20248"/>
                  <a:pt x="5981702" y="40009"/>
                  <a:pt x="6336632" y="0"/>
                </a:cubicBezTo>
                <a:cubicBezTo>
                  <a:pt x="6339668" y="62197"/>
                  <a:pt x="6335606" y="139374"/>
                  <a:pt x="6336632" y="216567"/>
                </a:cubicBezTo>
                <a:cubicBezTo>
                  <a:pt x="6020938" y="220880"/>
                  <a:pt x="5863708" y="217835"/>
                  <a:pt x="5639602" y="216567"/>
                </a:cubicBezTo>
                <a:cubicBezTo>
                  <a:pt x="5415496" y="215300"/>
                  <a:pt x="5094730" y="239447"/>
                  <a:pt x="4942573" y="216567"/>
                </a:cubicBezTo>
                <a:cubicBezTo>
                  <a:pt x="4790416" y="193687"/>
                  <a:pt x="4548680" y="187581"/>
                  <a:pt x="4245543" y="216567"/>
                </a:cubicBezTo>
                <a:cubicBezTo>
                  <a:pt x="3942406" y="245554"/>
                  <a:pt x="3859508" y="236652"/>
                  <a:pt x="3485148" y="216567"/>
                </a:cubicBezTo>
                <a:cubicBezTo>
                  <a:pt x="3110789" y="196482"/>
                  <a:pt x="3066356" y="210842"/>
                  <a:pt x="2914851" y="216567"/>
                </a:cubicBezTo>
                <a:cubicBezTo>
                  <a:pt x="2763346" y="222292"/>
                  <a:pt x="2625320" y="241221"/>
                  <a:pt x="2407920" y="216567"/>
                </a:cubicBezTo>
                <a:cubicBezTo>
                  <a:pt x="2190520" y="191913"/>
                  <a:pt x="1931623" y="240291"/>
                  <a:pt x="1774257" y="216567"/>
                </a:cubicBezTo>
                <a:cubicBezTo>
                  <a:pt x="1616891" y="192843"/>
                  <a:pt x="1499023" y="231569"/>
                  <a:pt x="1330693" y="216567"/>
                </a:cubicBezTo>
                <a:cubicBezTo>
                  <a:pt x="1162363" y="201565"/>
                  <a:pt x="1000303" y="206534"/>
                  <a:pt x="887128" y="216567"/>
                </a:cubicBezTo>
                <a:cubicBezTo>
                  <a:pt x="773953" y="226600"/>
                  <a:pt x="430841" y="186054"/>
                  <a:pt x="0" y="216567"/>
                </a:cubicBezTo>
                <a:cubicBezTo>
                  <a:pt x="5675" y="160402"/>
                  <a:pt x="-2524" y="6896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94452E-EEC3-59EF-A319-26D5AA0161ED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87522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9A7825-CE00-87EF-B3CB-60CC35B582F1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Now, let’s do something cool.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once again start in main.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1155050"/>
            <a:ext cx="4957010" cy="216567"/>
          </a:xfrm>
          <a:custGeom>
            <a:avLst/>
            <a:gdLst>
              <a:gd name="connsiteX0" fmla="*/ 0 w 4957010"/>
              <a:gd name="connsiteY0" fmla="*/ 0 h 216567"/>
              <a:gd name="connsiteX1" fmla="*/ 520486 w 4957010"/>
              <a:gd name="connsiteY1" fmla="*/ 0 h 216567"/>
              <a:gd name="connsiteX2" fmla="*/ 1140112 w 4957010"/>
              <a:gd name="connsiteY2" fmla="*/ 0 h 216567"/>
              <a:gd name="connsiteX3" fmla="*/ 1710168 w 4957010"/>
              <a:gd name="connsiteY3" fmla="*/ 0 h 216567"/>
              <a:gd name="connsiteX4" fmla="*/ 2379365 w 4957010"/>
              <a:gd name="connsiteY4" fmla="*/ 0 h 216567"/>
              <a:gd name="connsiteX5" fmla="*/ 3048561 w 4957010"/>
              <a:gd name="connsiteY5" fmla="*/ 0 h 216567"/>
              <a:gd name="connsiteX6" fmla="*/ 3668187 w 4957010"/>
              <a:gd name="connsiteY6" fmla="*/ 0 h 216567"/>
              <a:gd name="connsiteX7" fmla="*/ 4337384 w 4957010"/>
              <a:gd name="connsiteY7" fmla="*/ 0 h 216567"/>
              <a:gd name="connsiteX8" fmla="*/ 4957010 w 4957010"/>
              <a:gd name="connsiteY8" fmla="*/ 0 h 216567"/>
              <a:gd name="connsiteX9" fmla="*/ 4957010 w 4957010"/>
              <a:gd name="connsiteY9" fmla="*/ 216567 h 216567"/>
              <a:gd name="connsiteX10" fmla="*/ 4486094 w 4957010"/>
              <a:gd name="connsiteY10" fmla="*/ 216567 h 216567"/>
              <a:gd name="connsiteX11" fmla="*/ 4015178 w 4957010"/>
              <a:gd name="connsiteY11" fmla="*/ 216567 h 216567"/>
              <a:gd name="connsiteX12" fmla="*/ 3345982 w 4957010"/>
              <a:gd name="connsiteY12" fmla="*/ 216567 h 216567"/>
              <a:gd name="connsiteX13" fmla="*/ 2627215 w 4957010"/>
              <a:gd name="connsiteY13" fmla="*/ 216567 h 216567"/>
              <a:gd name="connsiteX14" fmla="*/ 2057159 w 4957010"/>
              <a:gd name="connsiteY14" fmla="*/ 216567 h 216567"/>
              <a:gd name="connsiteX15" fmla="*/ 1437533 w 4957010"/>
              <a:gd name="connsiteY15" fmla="*/ 216567 h 216567"/>
              <a:gd name="connsiteX16" fmla="*/ 867477 w 4957010"/>
              <a:gd name="connsiteY16" fmla="*/ 216567 h 216567"/>
              <a:gd name="connsiteX17" fmla="*/ 0 w 4957010"/>
              <a:gd name="connsiteY17" fmla="*/ 216567 h 216567"/>
              <a:gd name="connsiteX18" fmla="*/ 0 w 4957010"/>
              <a:gd name="connsiteY18" fmla="*/ 0 h 21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16567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5503" y="69214"/>
                  <a:pt x="4959839" y="131609"/>
                  <a:pt x="4957010" y="216567"/>
                </a:cubicBezTo>
                <a:cubicBezTo>
                  <a:pt x="4847621" y="232084"/>
                  <a:pt x="4702661" y="196153"/>
                  <a:pt x="4486094" y="216567"/>
                </a:cubicBezTo>
                <a:cubicBezTo>
                  <a:pt x="4269527" y="236981"/>
                  <a:pt x="4170202" y="229978"/>
                  <a:pt x="4015178" y="216567"/>
                </a:cubicBezTo>
                <a:cubicBezTo>
                  <a:pt x="3860154" y="203156"/>
                  <a:pt x="3488338" y="184567"/>
                  <a:pt x="3345982" y="216567"/>
                </a:cubicBezTo>
                <a:cubicBezTo>
                  <a:pt x="3203626" y="248567"/>
                  <a:pt x="2817312" y="181885"/>
                  <a:pt x="2627215" y="216567"/>
                </a:cubicBezTo>
                <a:cubicBezTo>
                  <a:pt x="2437118" y="251249"/>
                  <a:pt x="2271731" y="197014"/>
                  <a:pt x="2057159" y="216567"/>
                </a:cubicBezTo>
                <a:cubicBezTo>
                  <a:pt x="1842587" y="236120"/>
                  <a:pt x="1747341" y="235945"/>
                  <a:pt x="1437533" y="216567"/>
                </a:cubicBezTo>
                <a:cubicBezTo>
                  <a:pt x="1127725" y="197189"/>
                  <a:pt x="1016517" y="198414"/>
                  <a:pt x="867477" y="216567"/>
                </a:cubicBezTo>
                <a:cubicBezTo>
                  <a:pt x="718437" y="234720"/>
                  <a:pt x="291531" y="259853"/>
                  <a:pt x="0" y="216567"/>
                </a:cubicBezTo>
                <a:cubicBezTo>
                  <a:pt x="1788" y="155341"/>
                  <a:pt x="4760" y="71072"/>
                  <a:pt x="0" y="0"/>
                </a:cubicBezTo>
                <a:close/>
              </a:path>
              <a:path w="4957010" h="216567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2798" y="57029"/>
                  <a:pt x="4965831" y="126546"/>
                  <a:pt x="4957010" y="216567"/>
                </a:cubicBezTo>
                <a:cubicBezTo>
                  <a:pt x="4823487" y="219311"/>
                  <a:pt x="4597520" y="220277"/>
                  <a:pt x="4436524" y="216567"/>
                </a:cubicBezTo>
                <a:cubicBezTo>
                  <a:pt x="4275528" y="212857"/>
                  <a:pt x="4059611" y="231722"/>
                  <a:pt x="3816898" y="216567"/>
                </a:cubicBezTo>
                <a:cubicBezTo>
                  <a:pt x="3574185" y="201412"/>
                  <a:pt x="3419592" y="187232"/>
                  <a:pt x="3098131" y="216567"/>
                </a:cubicBezTo>
                <a:cubicBezTo>
                  <a:pt x="2776670" y="245902"/>
                  <a:pt x="2714363" y="248013"/>
                  <a:pt x="2428935" y="216567"/>
                </a:cubicBezTo>
                <a:cubicBezTo>
                  <a:pt x="2143507" y="185121"/>
                  <a:pt x="2005788" y="187231"/>
                  <a:pt x="1759739" y="216567"/>
                </a:cubicBezTo>
                <a:cubicBezTo>
                  <a:pt x="1513690" y="245903"/>
                  <a:pt x="1339170" y="186292"/>
                  <a:pt x="1040972" y="216567"/>
                </a:cubicBezTo>
                <a:cubicBezTo>
                  <a:pt x="742774" y="246842"/>
                  <a:pt x="515504" y="232941"/>
                  <a:pt x="0" y="216567"/>
                </a:cubicBezTo>
                <a:cubicBezTo>
                  <a:pt x="-4335" y="167158"/>
                  <a:pt x="-4653" y="9138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94040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68315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parent process prints.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then calls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38469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Imagine we context switch to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2310063"/>
            <a:ext cx="4957010" cy="176462"/>
          </a:xfrm>
          <a:custGeom>
            <a:avLst/>
            <a:gdLst>
              <a:gd name="connsiteX0" fmla="*/ 0 w 4957010"/>
              <a:gd name="connsiteY0" fmla="*/ 0 h 176462"/>
              <a:gd name="connsiteX1" fmla="*/ 520486 w 4957010"/>
              <a:gd name="connsiteY1" fmla="*/ 0 h 176462"/>
              <a:gd name="connsiteX2" fmla="*/ 1140112 w 4957010"/>
              <a:gd name="connsiteY2" fmla="*/ 0 h 176462"/>
              <a:gd name="connsiteX3" fmla="*/ 1710168 w 4957010"/>
              <a:gd name="connsiteY3" fmla="*/ 0 h 176462"/>
              <a:gd name="connsiteX4" fmla="*/ 2379365 w 4957010"/>
              <a:gd name="connsiteY4" fmla="*/ 0 h 176462"/>
              <a:gd name="connsiteX5" fmla="*/ 3048561 w 4957010"/>
              <a:gd name="connsiteY5" fmla="*/ 0 h 176462"/>
              <a:gd name="connsiteX6" fmla="*/ 3668187 w 4957010"/>
              <a:gd name="connsiteY6" fmla="*/ 0 h 176462"/>
              <a:gd name="connsiteX7" fmla="*/ 4337384 w 4957010"/>
              <a:gd name="connsiteY7" fmla="*/ 0 h 176462"/>
              <a:gd name="connsiteX8" fmla="*/ 4957010 w 4957010"/>
              <a:gd name="connsiteY8" fmla="*/ 0 h 176462"/>
              <a:gd name="connsiteX9" fmla="*/ 4957010 w 4957010"/>
              <a:gd name="connsiteY9" fmla="*/ 176462 h 176462"/>
              <a:gd name="connsiteX10" fmla="*/ 4486094 w 4957010"/>
              <a:gd name="connsiteY10" fmla="*/ 176462 h 176462"/>
              <a:gd name="connsiteX11" fmla="*/ 4015178 w 4957010"/>
              <a:gd name="connsiteY11" fmla="*/ 176462 h 176462"/>
              <a:gd name="connsiteX12" fmla="*/ 3345982 w 4957010"/>
              <a:gd name="connsiteY12" fmla="*/ 176462 h 176462"/>
              <a:gd name="connsiteX13" fmla="*/ 2627215 w 4957010"/>
              <a:gd name="connsiteY13" fmla="*/ 176462 h 176462"/>
              <a:gd name="connsiteX14" fmla="*/ 2057159 w 4957010"/>
              <a:gd name="connsiteY14" fmla="*/ 176462 h 176462"/>
              <a:gd name="connsiteX15" fmla="*/ 1437533 w 4957010"/>
              <a:gd name="connsiteY15" fmla="*/ 176462 h 176462"/>
              <a:gd name="connsiteX16" fmla="*/ 867477 w 4957010"/>
              <a:gd name="connsiteY16" fmla="*/ 176462 h 176462"/>
              <a:gd name="connsiteX17" fmla="*/ 0 w 4957010"/>
              <a:gd name="connsiteY17" fmla="*/ 176462 h 176462"/>
              <a:gd name="connsiteX18" fmla="*/ 0 w 4957010"/>
              <a:gd name="connsiteY18" fmla="*/ 0 h 17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176462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5102" y="58701"/>
                  <a:pt x="4953022" y="128037"/>
                  <a:pt x="4957010" y="176462"/>
                </a:cubicBezTo>
                <a:cubicBezTo>
                  <a:pt x="4847621" y="191979"/>
                  <a:pt x="4702661" y="156048"/>
                  <a:pt x="4486094" y="176462"/>
                </a:cubicBezTo>
                <a:cubicBezTo>
                  <a:pt x="4269527" y="196876"/>
                  <a:pt x="4170202" y="189873"/>
                  <a:pt x="4015178" y="176462"/>
                </a:cubicBezTo>
                <a:cubicBezTo>
                  <a:pt x="3860154" y="163051"/>
                  <a:pt x="3488338" y="144462"/>
                  <a:pt x="3345982" y="176462"/>
                </a:cubicBezTo>
                <a:cubicBezTo>
                  <a:pt x="3203626" y="208462"/>
                  <a:pt x="2817312" y="141780"/>
                  <a:pt x="2627215" y="176462"/>
                </a:cubicBezTo>
                <a:cubicBezTo>
                  <a:pt x="2437118" y="211144"/>
                  <a:pt x="2271731" y="156909"/>
                  <a:pt x="2057159" y="176462"/>
                </a:cubicBezTo>
                <a:cubicBezTo>
                  <a:pt x="1842587" y="196015"/>
                  <a:pt x="1747341" y="195840"/>
                  <a:pt x="1437533" y="176462"/>
                </a:cubicBezTo>
                <a:cubicBezTo>
                  <a:pt x="1127725" y="157084"/>
                  <a:pt x="1016517" y="158309"/>
                  <a:pt x="867477" y="176462"/>
                </a:cubicBezTo>
                <a:cubicBezTo>
                  <a:pt x="718437" y="194615"/>
                  <a:pt x="291531" y="219748"/>
                  <a:pt x="0" y="176462"/>
                </a:cubicBezTo>
                <a:cubicBezTo>
                  <a:pt x="5397" y="99453"/>
                  <a:pt x="5963" y="78449"/>
                  <a:pt x="0" y="0"/>
                </a:cubicBezTo>
                <a:close/>
              </a:path>
              <a:path w="4957010" h="176462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7209" y="73807"/>
                  <a:pt x="4950992" y="128166"/>
                  <a:pt x="4957010" y="176462"/>
                </a:cubicBezTo>
                <a:cubicBezTo>
                  <a:pt x="4823487" y="179206"/>
                  <a:pt x="4597520" y="180172"/>
                  <a:pt x="4436524" y="176462"/>
                </a:cubicBezTo>
                <a:cubicBezTo>
                  <a:pt x="4275528" y="172752"/>
                  <a:pt x="4059611" y="191617"/>
                  <a:pt x="3816898" y="176462"/>
                </a:cubicBezTo>
                <a:cubicBezTo>
                  <a:pt x="3574185" y="161307"/>
                  <a:pt x="3419592" y="147127"/>
                  <a:pt x="3098131" y="176462"/>
                </a:cubicBezTo>
                <a:cubicBezTo>
                  <a:pt x="2776670" y="205797"/>
                  <a:pt x="2714363" y="207908"/>
                  <a:pt x="2428935" y="176462"/>
                </a:cubicBezTo>
                <a:cubicBezTo>
                  <a:pt x="2143507" y="145016"/>
                  <a:pt x="2005788" y="147126"/>
                  <a:pt x="1759739" y="176462"/>
                </a:cubicBezTo>
                <a:cubicBezTo>
                  <a:pt x="1513690" y="205798"/>
                  <a:pt x="1339170" y="146187"/>
                  <a:pt x="1040972" y="176462"/>
                </a:cubicBezTo>
                <a:cubicBezTo>
                  <a:pt x="742774" y="206737"/>
                  <a:pt x="515504" y="192836"/>
                  <a:pt x="0" y="176462"/>
                </a:cubicBezTo>
                <a:cubicBezTo>
                  <a:pt x="3285" y="121275"/>
                  <a:pt x="-2647" y="7787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B01DC-F25A-4723-7861-374D133CE484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1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FF5E9CD-3537-881D-1379-7BC559AE1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Here is an example program using </a:t>
            </a:r>
            <a:r>
              <a:rPr lang="en-US" dirty="0"/>
              <a:t>fork</a:t>
            </a:r>
            <a:r>
              <a:rPr lang="en-US" b="0" dirty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When you run this program, you will see something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3086274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print.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2622882"/>
            <a:ext cx="4957010" cy="176462"/>
          </a:xfrm>
          <a:custGeom>
            <a:avLst/>
            <a:gdLst>
              <a:gd name="connsiteX0" fmla="*/ 0 w 4957010"/>
              <a:gd name="connsiteY0" fmla="*/ 0 h 176462"/>
              <a:gd name="connsiteX1" fmla="*/ 520486 w 4957010"/>
              <a:gd name="connsiteY1" fmla="*/ 0 h 176462"/>
              <a:gd name="connsiteX2" fmla="*/ 1140112 w 4957010"/>
              <a:gd name="connsiteY2" fmla="*/ 0 h 176462"/>
              <a:gd name="connsiteX3" fmla="*/ 1710168 w 4957010"/>
              <a:gd name="connsiteY3" fmla="*/ 0 h 176462"/>
              <a:gd name="connsiteX4" fmla="*/ 2379365 w 4957010"/>
              <a:gd name="connsiteY4" fmla="*/ 0 h 176462"/>
              <a:gd name="connsiteX5" fmla="*/ 3048561 w 4957010"/>
              <a:gd name="connsiteY5" fmla="*/ 0 h 176462"/>
              <a:gd name="connsiteX6" fmla="*/ 3668187 w 4957010"/>
              <a:gd name="connsiteY6" fmla="*/ 0 h 176462"/>
              <a:gd name="connsiteX7" fmla="*/ 4337384 w 4957010"/>
              <a:gd name="connsiteY7" fmla="*/ 0 h 176462"/>
              <a:gd name="connsiteX8" fmla="*/ 4957010 w 4957010"/>
              <a:gd name="connsiteY8" fmla="*/ 0 h 176462"/>
              <a:gd name="connsiteX9" fmla="*/ 4957010 w 4957010"/>
              <a:gd name="connsiteY9" fmla="*/ 176462 h 176462"/>
              <a:gd name="connsiteX10" fmla="*/ 4486094 w 4957010"/>
              <a:gd name="connsiteY10" fmla="*/ 176462 h 176462"/>
              <a:gd name="connsiteX11" fmla="*/ 4015178 w 4957010"/>
              <a:gd name="connsiteY11" fmla="*/ 176462 h 176462"/>
              <a:gd name="connsiteX12" fmla="*/ 3345982 w 4957010"/>
              <a:gd name="connsiteY12" fmla="*/ 176462 h 176462"/>
              <a:gd name="connsiteX13" fmla="*/ 2627215 w 4957010"/>
              <a:gd name="connsiteY13" fmla="*/ 176462 h 176462"/>
              <a:gd name="connsiteX14" fmla="*/ 2057159 w 4957010"/>
              <a:gd name="connsiteY14" fmla="*/ 176462 h 176462"/>
              <a:gd name="connsiteX15" fmla="*/ 1437533 w 4957010"/>
              <a:gd name="connsiteY15" fmla="*/ 176462 h 176462"/>
              <a:gd name="connsiteX16" fmla="*/ 867477 w 4957010"/>
              <a:gd name="connsiteY16" fmla="*/ 176462 h 176462"/>
              <a:gd name="connsiteX17" fmla="*/ 0 w 4957010"/>
              <a:gd name="connsiteY17" fmla="*/ 176462 h 176462"/>
              <a:gd name="connsiteX18" fmla="*/ 0 w 4957010"/>
              <a:gd name="connsiteY18" fmla="*/ 0 h 17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176462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5102" y="58701"/>
                  <a:pt x="4953022" y="128037"/>
                  <a:pt x="4957010" y="176462"/>
                </a:cubicBezTo>
                <a:cubicBezTo>
                  <a:pt x="4847621" y="191979"/>
                  <a:pt x="4702661" y="156048"/>
                  <a:pt x="4486094" y="176462"/>
                </a:cubicBezTo>
                <a:cubicBezTo>
                  <a:pt x="4269527" y="196876"/>
                  <a:pt x="4170202" y="189873"/>
                  <a:pt x="4015178" y="176462"/>
                </a:cubicBezTo>
                <a:cubicBezTo>
                  <a:pt x="3860154" y="163051"/>
                  <a:pt x="3488338" y="144462"/>
                  <a:pt x="3345982" y="176462"/>
                </a:cubicBezTo>
                <a:cubicBezTo>
                  <a:pt x="3203626" y="208462"/>
                  <a:pt x="2817312" y="141780"/>
                  <a:pt x="2627215" y="176462"/>
                </a:cubicBezTo>
                <a:cubicBezTo>
                  <a:pt x="2437118" y="211144"/>
                  <a:pt x="2271731" y="156909"/>
                  <a:pt x="2057159" y="176462"/>
                </a:cubicBezTo>
                <a:cubicBezTo>
                  <a:pt x="1842587" y="196015"/>
                  <a:pt x="1747341" y="195840"/>
                  <a:pt x="1437533" y="176462"/>
                </a:cubicBezTo>
                <a:cubicBezTo>
                  <a:pt x="1127725" y="157084"/>
                  <a:pt x="1016517" y="158309"/>
                  <a:pt x="867477" y="176462"/>
                </a:cubicBezTo>
                <a:cubicBezTo>
                  <a:pt x="718437" y="194615"/>
                  <a:pt x="291531" y="219748"/>
                  <a:pt x="0" y="176462"/>
                </a:cubicBezTo>
                <a:cubicBezTo>
                  <a:pt x="5397" y="99453"/>
                  <a:pt x="5963" y="78449"/>
                  <a:pt x="0" y="0"/>
                </a:cubicBezTo>
                <a:close/>
              </a:path>
              <a:path w="4957010" h="176462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7209" y="73807"/>
                  <a:pt x="4950992" y="128166"/>
                  <a:pt x="4957010" y="176462"/>
                </a:cubicBezTo>
                <a:cubicBezTo>
                  <a:pt x="4823487" y="179206"/>
                  <a:pt x="4597520" y="180172"/>
                  <a:pt x="4436524" y="176462"/>
                </a:cubicBezTo>
                <a:cubicBezTo>
                  <a:pt x="4275528" y="172752"/>
                  <a:pt x="4059611" y="191617"/>
                  <a:pt x="3816898" y="176462"/>
                </a:cubicBezTo>
                <a:cubicBezTo>
                  <a:pt x="3574185" y="161307"/>
                  <a:pt x="3419592" y="147127"/>
                  <a:pt x="3098131" y="176462"/>
                </a:cubicBezTo>
                <a:cubicBezTo>
                  <a:pt x="2776670" y="205797"/>
                  <a:pt x="2714363" y="207908"/>
                  <a:pt x="2428935" y="176462"/>
                </a:cubicBezTo>
                <a:cubicBezTo>
                  <a:pt x="2143507" y="145016"/>
                  <a:pt x="2005788" y="147126"/>
                  <a:pt x="1759739" y="176462"/>
                </a:cubicBezTo>
                <a:cubicBezTo>
                  <a:pt x="1513690" y="205798"/>
                  <a:pt x="1339170" y="146187"/>
                  <a:pt x="1040972" y="176462"/>
                </a:cubicBezTo>
                <a:cubicBezTo>
                  <a:pt x="742774" y="206737"/>
                  <a:pt x="515504" y="192836"/>
                  <a:pt x="0" y="176462"/>
                </a:cubicBezTo>
                <a:cubicBezTo>
                  <a:pt x="3285" y="121275"/>
                  <a:pt x="-2647" y="77876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A32EB4-CFDE-698B-7577-20490DF23B77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2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Next, we create an array of pointers to characters (aka strings).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duplicate string literals and assign them to particular positions in the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" y="2799346"/>
            <a:ext cx="4957010" cy="657727"/>
          </a:xfrm>
          <a:custGeom>
            <a:avLst/>
            <a:gdLst>
              <a:gd name="connsiteX0" fmla="*/ 0 w 4957010"/>
              <a:gd name="connsiteY0" fmla="*/ 0 h 657727"/>
              <a:gd name="connsiteX1" fmla="*/ 520486 w 4957010"/>
              <a:gd name="connsiteY1" fmla="*/ 0 h 657727"/>
              <a:gd name="connsiteX2" fmla="*/ 1140112 w 4957010"/>
              <a:gd name="connsiteY2" fmla="*/ 0 h 657727"/>
              <a:gd name="connsiteX3" fmla="*/ 1710168 w 4957010"/>
              <a:gd name="connsiteY3" fmla="*/ 0 h 657727"/>
              <a:gd name="connsiteX4" fmla="*/ 2379365 w 4957010"/>
              <a:gd name="connsiteY4" fmla="*/ 0 h 657727"/>
              <a:gd name="connsiteX5" fmla="*/ 3048561 w 4957010"/>
              <a:gd name="connsiteY5" fmla="*/ 0 h 657727"/>
              <a:gd name="connsiteX6" fmla="*/ 3668187 w 4957010"/>
              <a:gd name="connsiteY6" fmla="*/ 0 h 657727"/>
              <a:gd name="connsiteX7" fmla="*/ 4337384 w 4957010"/>
              <a:gd name="connsiteY7" fmla="*/ 0 h 657727"/>
              <a:gd name="connsiteX8" fmla="*/ 4957010 w 4957010"/>
              <a:gd name="connsiteY8" fmla="*/ 0 h 657727"/>
              <a:gd name="connsiteX9" fmla="*/ 4957010 w 4957010"/>
              <a:gd name="connsiteY9" fmla="*/ 657727 h 657727"/>
              <a:gd name="connsiteX10" fmla="*/ 4486094 w 4957010"/>
              <a:gd name="connsiteY10" fmla="*/ 657727 h 657727"/>
              <a:gd name="connsiteX11" fmla="*/ 4015178 w 4957010"/>
              <a:gd name="connsiteY11" fmla="*/ 657727 h 657727"/>
              <a:gd name="connsiteX12" fmla="*/ 3345982 w 4957010"/>
              <a:gd name="connsiteY12" fmla="*/ 657727 h 657727"/>
              <a:gd name="connsiteX13" fmla="*/ 2627215 w 4957010"/>
              <a:gd name="connsiteY13" fmla="*/ 657727 h 657727"/>
              <a:gd name="connsiteX14" fmla="*/ 2057159 w 4957010"/>
              <a:gd name="connsiteY14" fmla="*/ 657727 h 657727"/>
              <a:gd name="connsiteX15" fmla="*/ 1437533 w 4957010"/>
              <a:gd name="connsiteY15" fmla="*/ 657727 h 657727"/>
              <a:gd name="connsiteX16" fmla="*/ 867477 w 4957010"/>
              <a:gd name="connsiteY16" fmla="*/ 657727 h 657727"/>
              <a:gd name="connsiteX17" fmla="*/ 0 w 4957010"/>
              <a:gd name="connsiteY17" fmla="*/ 657727 h 657727"/>
              <a:gd name="connsiteX18" fmla="*/ 0 w 4957010"/>
              <a:gd name="connsiteY18" fmla="*/ 0 h 65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657727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76434" y="282379"/>
                  <a:pt x="4958698" y="414238"/>
                  <a:pt x="4957010" y="657727"/>
                </a:cubicBezTo>
                <a:cubicBezTo>
                  <a:pt x="4847621" y="673244"/>
                  <a:pt x="4702661" y="637313"/>
                  <a:pt x="4486094" y="657727"/>
                </a:cubicBezTo>
                <a:cubicBezTo>
                  <a:pt x="4269527" y="678141"/>
                  <a:pt x="4170202" y="671138"/>
                  <a:pt x="4015178" y="657727"/>
                </a:cubicBezTo>
                <a:cubicBezTo>
                  <a:pt x="3860154" y="644316"/>
                  <a:pt x="3488338" y="625727"/>
                  <a:pt x="3345982" y="657727"/>
                </a:cubicBezTo>
                <a:cubicBezTo>
                  <a:pt x="3203626" y="689727"/>
                  <a:pt x="2817312" y="623045"/>
                  <a:pt x="2627215" y="657727"/>
                </a:cubicBezTo>
                <a:cubicBezTo>
                  <a:pt x="2437118" y="692409"/>
                  <a:pt x="2271731" y="638174"/>
                  <a:pt x="2057159" y="657727"/>
                </a:cubicBezTo>
                <a:cubicBezTo>
                  <a:pt x="1842587" y="677280"/>
                  <a:pt x="1747341" y="677105"/>
                  <a:pt x="1437533" y="657727"/>
                </a:cubicBezTo>
                <a:cubicBezTo>
                  <a:pt x="1127725" y="638349"/>
                  <a:pt x="1016517" y="639574"/>
                  <a:pt x="867477" y="657727"/>
                </a:cubicBezTo>
                <a:cubicBezTo>
                  <a:pt x="718437" y="675880"/>
                  <a:pt x="291531" y="701013"/>
                  <a:pt x="0" y="657727"/>
                </a:cubicBezTo>
                <a:cubicBezTo>
                  <a:pt x="12219" y="400047"/>
                  <a:pt x="19652" y="275663"/>
                  <a:pt x="0" y="0"/>
                </a:cubicBezTo>
                <a:close/>
              </a:path>
              <a:path w="4957010" h="657727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2148" y="204049"/>
                  <a:pt x="4942449" y="397112"/>
                  <a:pt x="4957010" y="657727"/>
                </a:cubicBezTo>
                <a:cubicBezTo>
                  <a:pt x="4823487" y="660471"/>
                  <a:pt x="4597520" y="661437"/>
                  <a:pt x="4436524" y="657727"/>
                </a:cubicBezTo>
                <a:cubicBezTo>
                  <a:pt x="4275528" y="654017"/>
                  <a:pt x="4059611" y="672882"/>
                  <a:pt x="3816898" y="657727"/>
                </a:cubicBezTo>
                <a:cubicBezTo>
                  <a:pt x="3574185" y="642572"/>
                  <a:pt x="3419592" y="628392"/>
                  <a:pt x="3098131" y="657727"/>
                </a:cubicBezTo>
                <a:cubicBezTo>
                  <a:pt x="2776670" y="687062"/>
                  <a:pt x="2714363" y="689173"/>
                  <a:pt x="2428935" y="657727"/>
                </a:cubicBezTo>
                <a:cubicBezTo>
                  <a:pt x="2143507" y="626281"/>
                  <a:pt x="2005788" y="628391"/>
                  <a:pt x="1759739" y="657727"/>
                </a:cubicBezTo>
                <a:cubicBezTo>
                  <a:pt x="1513690" y="687063"/>
                  <a:pt x="1339170" y="627452"/>
                  <a:pt x="1040972" y="657727"/>
                </a:cubicBezTo>
                <a:cubicBezTo>
                  <a:pt x="742774" y="688002"/>
                  <a:pt x="515504" y="674101"/>
                  <a:pt x="0" y="657727"/>
                </a:cubicBezTo>
                <a:cubicBezTo>
                  <a:pt x="29075" y="352214"/>
                  <a:pt x="-26710" y="32023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1D82A-04AA-238D-D058-F584F7BCB7DD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What are these strings?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And for that matter, what is </a:t>
            </a:r>
            <a:r>
              <a:rPr lang="en-US" dirty="0" err="1"/>
              <a:t>strdup</a:t>
            </a:r>
            <a:r>
              <a:rPr lang="en-US" b="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548063" y="2943726"/>
            <a:ext cx="3408948" cy="513347"/>
          </a:xfrm>
          <a:custGeom>
            <a:avLst/>
            <a:gdLst>
              <a:gd name="connsiteX0" fmla="*/ 0 w 3408948"/>
              <a:gd name="connsiteY0" fmla="*/ 0 h 513347"/>
              <a:gd name="connsiteX1" fmla="*/ 579521 w 3408948"/>
              <a:gd name="connsiteY1" fmla="*/ 0 h 513347"/>
              <a:gd name="connsiteX2" fmla="*/ 1295400 w 3408948"/>
              <a:gd name="connsiteY2" fmla="*/ 0 h 513347"/>
              <a:gd name="connsiteX3" fmla="*/ 1977190 w 3408948"/>
              <a:gd name="connsiteY3" fmla="*/ 0 h 513347"/>
              <a:gd name="connsiteX4" fmla="*/ 2693069 w 3408948"/>
              <a:gd name="connsiteY4" fmla="*/ 0 h 513347"/>
              <a:gd name="connsiteX5" fmla="*/ 3408948 w 3408948"/>
              <a:gd name="connsiteY5" fmla="*/ 0 h 513347"/>
              <a:gd name="connsiteX6" fmla="*/ 3408948 w 3408948"/>
              <a:gd name="connsiteY6" fmla="*/ 513347 h 513347"/>
              <a:gd name="connsiteX7" fmla="*/ 2727158 w 3408948"/>
              <a:gd name="connsiteY7" fmla="*/ 513347 h 513347"/>
              <a:gd name="connsiteX8" fmla="*/ 2079458 w 3408948"/>
              <a:gd name="connsiteY8" fmla="*/ 513347 h 513347"/>
              <a:gd name="connsiteX9" fmla="*/ 1329490 w 3408948"/>
              <a:gd name="connsiteY9" fmla="*/ 513347 h 513347"/>
              <a:gd name="connsiteX10" fmla="*/ 647700 w 3408948"/>
              <a:gd name="connsiteY10" fmla="*/ 513347 h 513347"/>
              <a:gd name="connsiteX11" fmla="*/ 0 w 3408948"/>
              <a:gd name="connsiteY11" fmla="*/ 513347 h 513347"/>
              <a:gd name="connsiteX12" fmla="*/ 0 w 3408948"/>
              <a:gd name="connsiteY12" fmla="*/ 0 h 51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8948" h="513347" fill="none" extrusionOk="0">
                <a:moveTo>
                  <a:pt x="0" y="0"/>
                </a:moveTo>
                <a:cubicBezTo>
                  <a:pt x="240844" y="23541"/>
                  <a:pt x="435370" y="9378"/>
                  <a:pt x="579521" y="0"/>
                </a:cubicBezTo>
                <a:cubicBezTo>
                  <a:pt x="723672" y="-9378"/>
                  <a:pt x="1089287" y="10809"/>
                  <a:pt x="1295400" y="0"/>
                </a:cubicBezTo>
                <a:cubicBezTo>
                  <a:pt x="1501513" y="-10809"/>
                  <a:pt x="1638649" y="-925"/>
                  <a:pt x="1977190" y="0"/>
                </a:cubicBezTo>
                <a:cubicBezTo>
                  <a:pt x="2315731" y="925"/>
                  <a:pt x="2499170" y="-16952"/>
                  <a:pt x="2693069" y="0"/>
                </a:cubicBezTo>
                <a:cubicBezTo>
                  <a:pt x="2886968" y="16952"/>
                  <a:pt x="3139468" y="17813"/>
                  <a:pt x="3408948" y="0"/>
                </a:cubicBezTo>
                <a:cubicBezTo>
                  <a:pt x="3412983" y="253554"/>
                  <a:pt x="3387335" y="332344"/>
                  <a:pt x="3408948" y="513347"/>
                </a:cubicBezTo>
                <a:cubicBezTo>
                  <a:pt x="3097764" y="527863"/>
                  <a:pt x="2942805" y="534694"/>
                  <a:pt x="2727158" y="513347"/>
                </a:cubicBezTo>
                <a:cubicBezTo>
                  <a:pt x="2511511" y="492001"/>
                  <a:pt x="2384902" y="529138"/>
                  <a:pt x="2079458" y="513347"/>
                </a:cubicBezTo>
                <a:cubicBezTo>
                  <a:pt x="1774014" y="497556"/>
                  <a:pt x="1491953" y="511662"/>
                  <a:pt x="1329490" y="513347"/>
                </a:cubicBezTo>
                <a:cubicBezTo>
                  <a:pt x="1167027" y="515032"/>
                  <a:pt x="888417" y="535954"/>
                  <a:pt x="647700" y="513347"/>
                </a:cubicBezTo>
                <a:cubicBezTo>
                  <a:pt x="406983" y="490741"/>
                  <a:pt x="319005" y="525430"/>
                  <a:pt x="0" y="513347"/>
                </a:cubicBezTo>
                <a:cubicBezTo>
                  <a:pt x="-13613" y="368092"/>
                  <a:pt x="4733" y="162440"/>
                  <a:pt x="0" y="0"/>
                </a:cubicBezTo>
                <a:close/>
              </a:path>
              <a:path w="3408948" h="513347" stroke="0" extrusionOk="0">
                <a:moveTo>
                  <a:pt x="0" y="0"/>
                </a:moveTo>
                <a:cubicBezTo>
                  <a:pt x="183550" y="-5336"/>
                  <a:pt x="426461" y="-81"/>
                  <a:pt x="613611" y="0"/>
                </a:cubicBezTo>
                <a:cubicBezTo>
                  <a:pt x="800761" y="81"/>
                  <a:pt x="915607" y="2862"/>
                  <a:pt x="1193132" y="0"/>
                </a:cubicBezTo>
                <a:cubicBezTo>
                  <a:pt x="1470657" y="-2862"/>
                  <a:pt x="1530684" y="26350"/>
                  <a:pt x="1840832" y="0"/>
                </a:cubicBezTo>
                <a:cubicBezTo>
                  <a:pt x="2150980" y="-26350"/>
                  <a:pt x="2189975" y="-22220"/>
                  <a:pt x="2522622" y="0"/>
                </a:cubicBezTo>
                <a:cubicBezTo>
                  <a:pt x="2855269" y="22220"/>
                  <a:pt x="3190074" y="17799"/>
                  <a:pt x="3408948" y="0"/>
                </a:cubicBezTo>
                <a:cubicBezTo>
                  <a:pt x="3406931" y="174982"/>
                  <a:pt x="3423303" y="390802"/>
                  <a:pt x="3408948" y="513347"/>
                </a:cubicBezTo>
                <a:cubicBezTo>
                  <a:pt x="3135754" y="505260"/>
                  <a:pt x="2975694" y="515604"/>
                  <a:pt x="2795337" y="513347"/>
                </a:cubicBezTo>
                <a:cubicBezTo>
                  <a:pt x="2614980" y="511090"/>
                  <a:pt x="2415789" y="537395"/>
                  <a:pt x="2045369" y="513347"/>
                </a:cubicBezTo>
                <a:cubicBezTo>
                  <a:pt x="1674949" y="489299"/>
                  <a:pt x="1619120" y="526153"/>
                  <a:pt x="1397669" y="513347"/>
                </a:cubicBezTo>
                <a:cubicBezTo>
                  <a:pt x="1176218" y="500541"/>
                  <a:pt x="981212" y="538081"/>
                  <a:pt x="681790" y="513347"/>
                </a:cubicBezTo>
                <a:cubicBezTo>
                  <a:pt x="382368" y="488613"/>
                  <a:pt x="222307" y="494925"/>
                  <a:pt x="0" y="513347"/>
                </a:cubicBezTo>
                <a:cubicBezTo>
                  <a:pt x="13515" y="337778"/>
                  <a:pt x="-13408" y="223852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8638F-3AB8-F764-6178-E33496A5F3B1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31DAA-0561-69BE-5CB9-B3D97F26C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12" y="0"/>
            <a:ext cx="5608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What are these strings?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These strings are the program we want to execute </a:t>
            </a:r>
            <a:r>
              <a:rPr lang="en-US" dirty="0"/>
              <a:t>in place</a:t>
            </a:r>
            <a:r>
              <a:rPr lang="en-US" b="0" dirty="0"/>
              <a:t> of the currently executing process.</a:t>
            </a:r>
          </a:p>
          <a:p>
            <a:pPr marL="114300" indent="0">
              <a:buNone/>
            </a:pPr>
            <a:endParaRPr lang="en-US" b="0" dirty="0"/>
          </a:p>
          <a:p>
            <a:r>
              <a:rPr lang="en-US" b="0" dirty="0" err="1"/>
              <a:t>wc</a:t>
            </a:r>
            <a:r>
              <a:rPr lang="en-US" b="0" dirty="0"/>
              <a:t>: the “word count” program</a:t>
            </a:r>
          </a:p>
          <a:p>
            <a:r>
              <a:rPr lang="en-US" b="0" dirty="0"/>
              <a:t>p3.c: the argument to </a:t>
            </a:r>
            <a:r>
              <a:rPr lang="en-US" b="0" dirty="0" err="1"/>
              <a:t>wc</a:t>
            </a:r>
            <a:endParaRPr lang="en-US" b="0" dirty="0"/>
          </a:p>
          <a:p>
            <a:r>
              <a:rPr lang="en-US" b="0" dirty="0"/>
              <a:t>NULL: the end of the </a:t>
            </a:r>
            <a:r>
              <a:rPr lang="en-US" b="0" dirty="0" err="1"/>
              <a:t>args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1548063" y="2943726"/>
            <a:ext cx="3408948" cy="513347"/>
          </a:xfrm>
          <a:custGeom>
            <a:avLst/>
            <a:gdLst>
              <a:gd name="connsiteX0" fmla="*/ 0 w 3408948"/>
              <a:gd name="connsiteY0" fmla="*/ 0 h 513347"/>
              <a:gd name="connsiteX1" fmla="*/ 579521 w 3408948"/>
              <a:gd name="connsiteY1" fmla="*/ 0 h 513347"/>
              <a:gd name="connsiteX2" fmla="*/ 1295400 w 3408948"/>
              <a:gd name="connsiteY2" fmla="*/ 0 h 513347"/>
              <a:gd name="connsiteX3" fmla="*/ 1977190 w 3408948"/>
              <a:gd name="connsiteY3" fmla="*/ 0 h 513347"/>
              <a:gd name="connsiteX4" fmla="*/ 2693069 w 3408948"/>
              <a:gd name="connsiteY4" fmla="*/ 0 h 513347"/>
              <a:gd name="connsiteX5" fmla="*/ 3408948 w 3408948"/>
              <a:gd name="connsiteY5" fmla="*/ 0 h 513347"/>
              <a:gd name="connsiteX6" fmla="*/ 3408948 w 3408948"/>
              <a:gd name="connsiteY6" fmla="*/ 513347 h 513347"/>
              <a:gd name="connsiteX7" fmla="*/ 2727158 w 3408948"/>
              <a:gd name="connsiteY7" fmla="*/ 513347 h 513347"/>
              <a:gd name="connsiteX8" fmla="*/ 2079458 w 3408948"/>
              <a:gd name="connsiteY8" fmla="*/ 513347 h 513347"/>
              <a:gd name="connsiteX9" fmla="*/ 1329490 w 3408948"/>
              <a:gd name="connsiteY9" fmla="*/ 513347 h 513347"/>
              <a:gd name="connsiteX10" fmla="*/ 647700 w 3408948"/>
              <a:gd name="connsiteY10" fmla="*/ 513347 h 513347"/>
              <a:gd name="connsiteX11" fmla="*/ 0 w 3408948"/>
              <a:gd name="connsiteY11" fmla="*/ 513347 h 513347"/>
              <a:gd name="connsiteX12" fmla="*/ 0 w 3408948"/>
              <a:gd name="connsiteY12" fmla="*/ 0 h 51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8948" h="513347" fill="none" extrusionOk="0">
                <a:moveTo>
                  <a:pt x="0" y="0"/>
                </a:moveTo>
                <a:cubicBezTo>
                  <a:pt x="240844" y="23541"/>
                  <a:pt x="435370" y="9378"/>
                  <a:pt x="579521" y="0"/>
                </a:cubicBezTo>
                <a:cubicBezTo>
                  <a:pt x="723672" y="-9378"/>
                  <a:pt x="1089287" y="10809"/>
                  <a:pt x="1295400" y="0"/>
                </a:cubicBezTo>
                <a:cubicBezTo>
                  <a:pt x="1501513" y="-10809"/>
                  <a:pt x="1638649" y="-925"/>
                  <a:pt x="1977190" y="0"/>
                </a:cubicBezTo>
                <a:cubicBezTo>
                  <a:pt x="2315731" y="925"/>
                  <a:pt x="2499170" y="-16952"/>
                  <a:pt x="2693069" y="0"/>
                </a:cubicBezTo>
                <a:cubicBezTo>
                  <a:pt x="2886968" y="16952"/>
                  <a:pt x="3139468" y="17813"/>
                  <a:pt x="3408948" y="0"/>
                </a:cubicBezTo>
                <a:cubicBezTo>
                  <a:pt x="3412983" y="253554"/>
                  <a:pt x="3387335" y="332344"/>
                  <a:pt x="3408948" y="513347"/>
                </a:cubicBezTo>
                <a:cubicBezTo>
                  <a:pt x="3097764" y="527863"/>
                  <a:pt x="2942805" y="534694"/>
                  <a:pt x="2727158" y="513347"/>
                </a:cubicBezTo>
                <a:cubicBezTo>
                  <a:pt x="2511511" y="492001"/>
                  <a:pt x="2384902" y="529138"/>
                  <a:pt x="2079458" y="513347"/>
                </a:cubicBezTo>
                <a:cubicBezTo>
                  <a:pt x="1774014" y="497556"/>
                  <a:pt x="1491953" y="511662"/>
                  <a:pt x="1329490" y="513347"/>
                </a:cubicBezTo>
                <a:cubicBezTo>
                  <a:pt x="1167027" y="515032"/>
                  <a:pt x="888417" y="535954"/>
                  <a:pt x="647700" y="513347"/>
                </a:cubicBezTo>
                <a:cubicBezTo>
                  <a:pt x="406983" y="490741"/>
                  <a:pt x="319005" y="525430"/>
                  <a:pt x="0" y="513347"/>
                </a:cubicBezTo>
                <a:cubicBezTo>
                  <a:pt x="-13613" y="368092"/>
                  <a:pt x="4733" y="162440"/>
                  <a:pt x="0" y="0"/>
                </a:cubicBezTo>
                <a:close/>
              </a:path>
              <a:path w="3408948" h="513347" stroke="0" extrusionOk="0">
                <a:moveTo>
                  <a:pt x="0" y="0"/>
                </a:moveTo>
                <a:cubicBezTo>
                  <a:pt x="183550" y="-5336"/>
                  <a:pt x="426461" y="-81"/>
                  <a:pt x="613611" y="0"/>
                </a:cubicBezTo>
                <a:cubicBezTo>
                  <a:pt x="800761" y="81"/>
                  <a:pt x="915607" y="2862"/>
                  <a:pt x="1193132" y="0"/>
                </a:cubicBezTo>
                <a:cubicBezTo>
                  <a:pt x="1470657" y="-2862"/>
                  <a:pt x="1530684" y="26350"/>
                  <a:pt x="1840832" y="0"/>
                </a:cubicBezTo>
                <a:cubicBezTo>
                  <a:pt x="2150980" y="-26350"/>
                  <a:pt x="2189975" y="-22220"/>
                  <a:pt x="2522622" y="0"/>
                </a:cubicBezTo>
                <a:cubicBezTo>
                  <a:pt x="2855269" y="22220"/>
                  <a:pt x="3190074" y="17799"/>
                  <a:pt x="3408948" y="0"/>
                </a:cubicBezTo>
                <a:cubicBezTo>
                  <a:pt x="3406931" y="174982"/>
                  <a:pt x="3423303" y="390802"/>
                  <a:pt x="3408948" y="513347"/>
                </a:cubicBezTo>
                <a:cubicBezTo>
                  <a:pt x="3135754" y="505260"/>
                  <a:pt x="2975694" y="515604"/>
                  <a:pt x="2795337" y="513347"/>
                </a:cubicBezTo>
                <a:cubicBezTo>
                  <a:pt x="2614980" y="511090"/>
                  <a:pt x="2415789" y="537395"/>
                  <a:pt x="2045369" y="513347"/>
                </a:cubicBezTo>
                <a:cubicBezTo>
                  <a:pt x="1674949" y="489299"/>
                  <a:pt x="1619120" y="526153"/>
                  <a:pt x="1397669" y="513347"/>
                </a:cubicBezTo>
                <a:cubicBezTo>
                  <a:pt x="1176218" y="500541"/>
                  <a:pt x="981212" y="538081"/>
                  <a:pt x="681790" y="513347"/>
                </a:cubicBezTo>
                <a:cubicBezTo>
                  <a:pt x="382368" y="488613"/>
                  <a:pt x="222307" y="494925"/>
                  <a:pt x="0" y="513347"/>
                </a:cubicBezTo>
                <a:cubicBezTo>
                  <a:pt x="13515" y="337778"/>
                  <a:pt x="-13408" y="223852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BB2D5-3EAD-928E-5686-DC625ECD906C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1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7691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are just about to execute the next line in the child, but we have a context switch.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1307449"/>
            <a:ext cx="4957010" cy="360930"/>
          </a:xfrm>
          <a:custGeom>
            <a:avLst/>
            <a:gdLst>
              <a:gd name="connsiteX0" fmla="*/ 0 w 4957010"/>
              <a:gd name="connsiteY0" fmla="*/ 0 h 360930"/>
              <a:gd name="connsiteX1" fmla="*/ 520486 w 4957010"/>
              <a:gd name="connsiteY1" fmla="*/ 0 h 360930"/>
              <a:gd name="connsiteX2" fmla="*/ 1140112 w 4957010"/>
              <a:gd name="connsiteY2" fmla="*/ 0 h 360930"/>
              <a:gd name="connsiteX3" fmla="*/ 1710168 w 4957010"/>
              <a:gd name="connsiteY3" fmla="*/ 0 h 360930"/>
              <a:gd name="connsiteX4" fmla="*/ 2379365 w 4957010"/>
              <a:gd name="connsiteY4" fmla="*/ 0 h 360930"/>
              <a:gd name="connsiteX5" fmla="*/ 3048561 w 4957010"/>
              <a:gd name="connsiteY5" fmla="*/ 0 h 360930"/>
              <a:gd name="connsiteX6" fmla="*/ 3668187 w 4957010"/>
              <a:gd name="connsiteY6" fmla="*/ 0 h 360930"/>
              <a:gd name="connsiteX7" fmla="*/ 4337384 w 4957010"/>
              <a:gd name="connsiteY7" fmla="*/ 0 h 360930"/>
              <a:gd name="connsiteX8" fmla="*/ 4957010 w 4957010"/>
              <a:gd name="connsiteY8" fmla="*/ 0 h 360930"/>
              <a:gd name="connsiteX9" fmla="*/ 4957010 w 4957010"/>
              <a:gd name="connsiteY9" fmla="*/ 360930 h 360930"/>
              <a:gd name="connsiteX10" fmla="*/ 4486094 w 4957010"/>
              <a:gd name="connsiteY10" fmla="*/ 360930 h 360930"/>
              <a:gd name="connsiteX11" fmla="*/ 4015178 w 4957010"/>
              <a:gd name="connsiteY11" fmla="*/ 360930 h 360930"/>
              <a:gd name="connsiteX12" fmla="*/ 3345982 w 4957010"/>
              <a:gd name="connsiteY12" fmla="*/ 360930 h 360930"/>
              <a:gd name="connsiteX13" fmla="*/ 2627215 w 4957010"/>
              <a:gd name="connsiteY13" fmla="*/ 360930 h 360930"/>
              <a:gd name="connsiteX14" fmla="*/ 2057159 w 4957010"/>
              <a:gd name="connsiteY14" fmla="*/ 360930 h 360930"/>
              <a:gd name="connsiteX15" fmla="*/ 1437533 w 4957010"/>
              <a:gd name="connsiteY15" fmla="*/ 360930 h 360930"/>
              <a:gd name="connsiteX16" fmla="*/ 867477 w 4957010"/>
              <a:gd name="connsiteY16" fmla="*/ 360930 h 360930"/>
              <a:gd name="connsiteX17" fmla="*/ 0 w 4957010"/>
              <a:gd name="connsiteY17" fmla="*/ 360930 h 360930"/>
              <a:gd name="connsiteX18" fmla="*/ 0 w 4957010"/>
              <a:gd name="connsiteY18" fmla="*/ 0 h 36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36093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9540" y="155099"/>
                  <a:pt x="4974150" y="210780"/>
                  <a:pt x="4957010" y="360930"/>
                </a:cubicBezTo>
                <a:cubicBezTo>
                  <a:pt x="4847621" y="376447"/>
                  <a:pt x="4702661" y="340516"/>
                  <a:pt x="4486094" y="360930"/>
                </a:cubicBezTo>
                <a:cubicBezTo>
                  <a:pt x="4269527" y="381344"/>
                  <a:pt x="4170202" y="374341"/>
                  <a:pt x="4015178" y="360930"/>
                </a:cubicBezTo>
                <a:cubicBezTo>
                  <a:pt x="3860154" y="347519"/>
                  <a:pt x="3488338" y="328930"/>
                  <a:pt x="3345982" y="360930"/>
                </a:cubicBezTo>
                <a:cubicBezTo>
                  <a:pt x="3203626" y="392930"/>
                  <a:pt x="2817312" y="326248"/>
                  <a:pt x="2627215" y="360930"/>
                </a:cubicBezTo>
                <a:cubicBezTo>
                  <a:pt x="2437118" y="395612"/>
                  <a:pt x="2271731" y="341377"/>
                  <a:pt x="2057159" y="360930"/>
                </a:cubicBezTo>
                <a:cubicBezTo>
                  <a:pt x="1842587" y="380483"/>
                  <a:pt x="1747341" y="380308"/>
                  <a:pt x="1437533" y="360930"/>
                </a:cubicBezTo>
                <a:cubicBezTo>
                  <a:pt x="1127725" y="341552"/>
                  <a:pt x="1016517" y="342777"/>
                  <a:pt x="867477" y="360930"/>
                </a:cubicBezTo>
                <a:cubicBezTo>
                  <a:pt x="718437" y="379083"/>
                  <a:pt x="291531" y="404216"/>
                  <a:pt x="0" y="360930"/>
                </a:cubicBezTo>
                <a:cubicBezTo>
                  <a:pt x="15621" y="276435"/>
                  <a:pt x="-9700" y="75009"/>
                  <a:pt x="0" y="0"/>
                </a:cubicBezTo>
                <a:close/>
              </a:path>
              <a:path w="4957010" h="36093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73727" y="77903"/>
                  <a:pt x="4955261" y="209677"/>
                  <a:pt x="4957010" y="360930"/>
                </a:cubicBezTo>
                <a:cubicBezTo>
                  <a:pt x="4823487" y="363674"/>
                  <a:pt x="4597520" y="364640"/>
                  <a:pt x="4436524" y="360930"/>
                </a:cubicBezTo>
                <a:cubicBezTo>
                  <a:pt x="4275528" y="357220"/>
                  <a:pt x="4059611" y="376085"/>
                  <a:pt x="3816898" y="360930"/>
                </a:cubicBezTo>
                <a:cubicBezTo>
                  <a:pt x="3574185" y="345775"/>
                  <a:pt x="3419592" y="331595"/>
                  <a:pt x="3098131" y="360930"/>
                </a:cubicBezTo>
                <a:cubicBezTo>
                  <a:pt x="2776670" y="390265"/>
                  <a:pt x="2714363" y="392376"/>
                  <a:pt x="2428935" y="360930"/>
                </a:cubicBezTo>
                <a:cubicBezTo>
                  <a:pt x="2143507" y="329484"/>
                  <a:pt x="2005788" y="331594"/>
                  <a:pt x="1759739" y="360930"/>
                </a:cubicBezTo>
                <a:cubicBezTo>
                  <a:pt x="1513690" y="390266"/>
                  <a:pt x="1339170" y="330655"/>
                  <a:pt x="1040972" y="360930"/>
                </a:cubicBezTo>
                <a:cubicBezTo>
                  <a:pt x="742774" y="391205"/>
                  <a:pt x="515504" y="377304"/>
                  <a:pt x="0" y="360930"/>
                </a:cubicBezTo>
                <a:cubicBezTo>
                  <a:pt x="-17832" y="251604"/>
                  <a:pt x="4709" y="16154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9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76916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This process is not the child, so we continue.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2269955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1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We call wait and, well, wait.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then context switch back to the child.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1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process calls the </a:t>
            </a:r>
            <a:r>
              <a:rPr lang="en-US" dirty="0" err="1"/>
              <a:t>execvp</a:t>
            </a:r>
            <a:r>
              <a:rPr lang="en-US" b="0" dirty="0"/>
              <a:t> system call passing it the string contained in the first array location and a pointer to the start of the array in the first and second parameters, respectively.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What is </a:t>
            </a:r>
            <a:r>
              <a:rPr lang="en-US" dirty="0" err="1"/>
              <a:t>execvp</a:t>
            </a:r>
            <a:r>
              <a:rPr lang="en-US" b="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D149A-A133-F543-C2E7-E52CC9EFD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63" y="0"/>
            <a:ext cx="56082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2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child process calls the </a:t>
            </a:r>
            <a:r>
              <a:rPr lang="en-US" dirty="0" err="1"/>
              <a:t>execvp</a:t>
            </a:r>
            <a:r>
              <a:rPr lang="en-US" b="0" dirty="0"/>
              <a:t> system call passing it the string contained in the first array location and a pointer to the start of the array in the first and second parameters, respectively.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D149A-A133-F543-C2E7-E52CC9EFD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7863" y="0"/>
            <a:ext cx="5608274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BD069-837E-9418-63C6-CFA608DEF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946" b="7212"/>
          <a:stretch/>
        </p:blipFill>
        <p:spPr>
          <a:xfrm>
            <a:off x="1772432" y="3906252"/>
            <a:ext cx="5608274" cy="8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0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execvp</a:t>
            </a:r>
            <a:r>
              <a:rPr lang="en-US" b="0" dirty="0"/>
              <a:t> is going to replace the current process image with a new process image.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image of the </a:t>
            </a:r>
            <a:r>
              <a:rPr lang="en-US" dirty="0" err="1"/>
              <a:t>wc</a:t>
            </a:r>
            <a:r>
              <a:rPr lang="en-US" b="0" dirty="0"/>
              <a:t>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B76E860-6D7B-5476-D7D6-3487F31BF98B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4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83847A-7FB0-E104-8582-3DD8F04A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4" y="1835150"/>
            <a:ext cx="5715000" cy="1473200"/>
          </a:xfrm>
          <a:custGeom>
            <a:avLst/>
            <a:gdLst>
              <a:gd name="connsiteX0" fmla="*/ 0 w 5715000"/>
              <a:gd name="connsiteY0" fmla="*/ 0 h 1473200"/>
              <a:gd name="connsiteX1" fmla="*/ 628650 w 5715000"/>
              <a:gd name="connsiteY1" fmla="*/ 0 h 1473200"/>
              <a:gd name="connsiteX2" fmla="*/ 1028700 w 5715000"/>
              <a:gd name="connsiteY2" fmla="*/ 0 h 1473200"/>
              <a:gd name="connsiteX3" fmla="*/ 1543050 w 5715000"/>
              <a:gd name="connsiteY3" fmla="*/ 0 h 1473200"/>
              <a:gd name="connsiteX4" fmla="*/ 2228850 w 5715000"/>
              <a:gd name="connsiteY4" fmla="*/ 0 h 1473200"/>
              <a:gd name="connsiteX5" fmla="*/ 2800350 w 5715000"/>
              <a:gd name="connsiteY5" fmla="*/ 0 h 1473200"/>
              <a:gd name="connsiteX6" fmla="*/ 3429000 w 5715000"/>
              <a:gd name="connsiteY6" fmla="*/ 0 h 1473200"/>
              <a:gd name="connsiteX7" fmla="*/ 3943350 w 5715000"/>
              <a:gd name="connsiteY7" fmla="*/ 0 h 1473200"/>
              <a:gd name="connsiteX8" fmla="*/ 4514850 w 5715000"/>
              <a:gd name="connsiteY8" fmla="*/ 0 h 1473200"/>
              <a:gd name="connsiteX9" fmla="*/ 5200650 w 5715000"/>
              <a:gd name="connsiteY9" fmla="*/ 0 h 1473200"/>
              <a:gd name="connsiteX10" fmla="*/ 5715000 w 5715000"/>
              <a:gd name="connsiteY10" fmla="*/ 0 h 1473200"/>
              <a:gd name="connsiteX11" fmla="*/ 5715000 w 5715000"/>
              <a:gd name="connsiteY11" fmla="*/ 505799 h 1473200"/>
              <a:gd name="connsiteX12" fmla="*/ 5715000 w 5715000"/>
              <a:gd name="connsiteY12" fmla="*/ 967401 h 1473200"/>
              <a:gd name="connsiteX13" fmla="*/ 5715000 w 5715000"/>
              <a:gd name="connsiteY13" fmla="*/ 1473200 h 1473200"/>
              <a:gd name="connsiteX14" fmla="*/ 5143500 w 5715000"/>
              <a:gd name="connsiteY14" fmla="*/ 1473200 h 1473200"/>
              <a:gd name="connsiteX15" fmla="*/ 4572000 w 5715000"/>
              <a:gd name="connsiteY15" fmla="*/ 1473200 h 1473200"/>
              <a:gd name="connsiteX16" fmla="*/ 4114800 w 5715000"/>
              <a:gd name="connsiteY16" fmla="*/ 1473200 h 1473200"/>
              <a:gd name="connsiteX17" fmla="*/ 3543300 w 5715000"/>
              <a:gd name="connsiteY17" fmla="*/ 1473200 h 1473200"/>
              <a:gd name="connsiteX18" fmla="*/ 2971800 w 5715000"/>
              <a:gd name="connsiteY18" fmla="*/ 1473200 h 1473200"/>
              <a:gd name="connsiteX19" fmla="*/ 2400300 w 5715000"/>
              <a:gd name="connsiteY19" fmla="*/ 1473200 h 1473200"/>
              <a:gd name="connsiteX20" fmla="*/ 1828800 w 5715000"/>
              <a:gd name="connsiteY20" fmla="*/ 1473200 h 1473200"/>
              <a:gd name="connsiteX21" fmla="*/ 1314450 w 5715000"/>
              <a:gd name="connsiteY21" fmla="*/ 1473200 h 1473200"/>
              <a:gd name="connsiteX22" fmla="*/ 685800 w 5715000"/>
              <a:gd name="connsiteY22" fmla="*/ 1473200 h 1473200"/>
              <a:gd name="connsiteX23" fmla="*/ 0 w 5715000"/>
              <a:gd name="connsiteY23" fmla="*/ 1473200 h 1473200"/>
              <a:gd name="connsiteX24" fmla="*/ 0 w 5715000"/>
              <a:gd name="connsiteY24" fmla="*/ 952669 h 1473200"/>
              <a:gd name="connsiteX25" fmla="*/ 0 w 5715000"/>
              <a:gd name="connsiteY25" fmla="*/ 446871 h 1473200"/>
              <a:gd name="connsiteX26" fmla="*/ 0 w 5715000"/>
              <a:gd name="connsiteY26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5000" h="1473200" fill="none" extrusionOk="0">
                <a:moveTo>
                  <a:pt x="0" y="0"/>
                </a:moveTo>
                <a:cubicBezTo>
                  <a:pt x="237003" y="-50348"/>
                  <a:pt x="486046" y="52048"/>
                  <a:pt x="628650" y="0"/>
                </a:cubicBezTo>
                <a:cubicBezTo>
                  <a:pt x="771254" y="-52048"/>
                  <a:pt x="888308" y="43465"/>
                  <a:pt x="1028700" y="0"/>
                </a:cubicBezTo>
                <a:cubicBezTo>
                  <a:pt x="1169092" y="-43465"/>
                  <a:pt x="1321077" y="60886"/>
                  <a:pt x="1543050" y="0"/>
                </a:cubicBezTo>
                <a:cubicBezTo>
                  <a:pt x="1765023" y="-60886"/>
                  <a:pt x="2048436" y="19926"/>
                  <a:pt x="2228850" y="0"/>
                </a:cubicBezTo>
                <a:cubicBezTo>
                  <a:pt x="2409264" y="-19926"/>
                  <a:pt x="2592513" y="29968"/>
                  <a:pt x="2800350" y="0"/>
                </a:cubicBezTo>
                <a:cubicBezTo>
                  <a:pt x="3008187" y="-29968"/>
                  <a:pt x="3253620" y="33079"/>
                  <a:pt x="3429000" y="0"/>
                </a:cubicBezTo>
                <a:cubicBezTo>
                  <a:pt x="3604380" y="-33079"/>
                  <a:pt x="3730297" y="7116"/>
                  <a:pt x="3943350" y="0"/>
                </a:cubicBezTo>
                <a:cubicBezTo>
                  <a:pt x="4156403" y="-7116"/>
                  <a:pt x="4287959" y="57859"/>
                  <a:pt x="4514850" y="0"/>
                </a:cubicBezTo>
                <a:cubicBezTo>
                  <a:pt x="4741741" y="-57859"/>
                  <a:pt x="4880099" y="4210"/>
                  <a:pt x="5200650" y="0"/>
                </a:cubicBezTo>
                <a:cubicBezTo>
                  <a:pt x="5521201" y="-4210"/>
                  <a:pt x="5529794" y="13561"/>
                  <a:pt x="5715000" y="0"/>
                </a:cubicBezTo>
                <a:cubicBezTo>
                  <a:pt x="5745566" y="197426"/>
                  <a:pt x="5669575" y="258856"/>
                  <a:pt x="5715000" y="505799"/>
                </a:cubicBezTo>
                <a:cubicBezTo>
                  <a:pt x="5760425" y="752742"/>
                  <a:pt x="5694893" y="799569"/>
                  <a:pt x="5715000" y="967401"/>
                </a:cubicBezTo>
                <a:cubicBezTo>
                  <a:pt x="5735107" y="1135233"/>
                  <a:pt x="5664244" y="1230588"/>
                  <a:pt x="5715000" y="1473200"/>
                </a:cubicBezTo>
                <a:cubicBezTo>
                  <a:pt x="5478552" y="1504784"/>
                  <a:pt x="5267085" y="1469672"/>
                  <a:pt x="5143500" y="1473200"/>
                </a:cubicBezTo>
                <a:cubicBezTo>
                  <a:pt x="5019915" y="1476728"/>
                  <a:pt x="4703525" y="1439721"/>
                  <a:pt x="4572000" y="1473200"/>
                </a:cubicBezTo>
                <a:cubicBezTo>
                  <a:pt x="4440475" y="1506679"/>
                  <a:pt x="4287966" y="1424411"/>
                  <a:pt x="4114800" y="1473200"/>
                </a:cubicBezTo>
                <a:cubicBezTo>
                  <a:pt x="3941634" y="1521989"/>
                  <a:pt x="3663127" y="1467332"/>
                  <a:pt x="3543300" y="1473200"/>
                </a:cubicBezTo>
                <a:cubicBezTo>
                  <a:pt x="3423473" y="1479068"/>
                  <a:pt x="3227547" y="1422215"/>
                  <a:pt x="2971800" y="1473200"/>
                </a:cubicBezTo>
                <a:cubicBezTo>
                  <a:pt x="2716053" y="1524185"/>
                  <a:pt x="2550358" y="1449897"/>
                  <a:pt x="2400300" y="1473200"/>
                </a:cubicBezTo>
                <a:cubicBezTo>
                  <a:pt x="2250242" y="1496503"/>
                  <a:pt x="2079440" y="1436982"/>
                  <a:pt x="1828800" y="1473200"/>
                </a:cubicBezTo>
                <a:cubicBezTo>
                  <a:pt x="1578160" y="1509418"/>
                  <a:pt x="1518430" y="1468086"/>
                  <a:pt x="1314450" y="1473200"/>
                </a:cubicBezTo>
                <a:cubicBezTo>
                  <a:pt x="1110470" y="1478314"/>
                  <a:pt x="992190" y="1430741"/>
                  <a:pt x="685800" y="1473200"/>
                </a:cubicBezTo>
                <a:cubicBezTo>
                  <a:pt x="379410" y="1515659"/>
                  <a:pt x="142700" y="1467718"/>
                  <a:pt x="0" y="1473200"/>
                </a:cubicBezTo>
                <a:cubicBezTo>
                  <a:pt x="-57764" y="1241160"/>
                  <a:pt x="43611" y="1168296"/>
                  <a:pt x="0" y="952669"/>
                </a:cubicBezTo>
                <a:cubicBezTo>
                  <a:pt x="-43611" y="737042"/>
                  <a:pt x="36887" y="688269"/>
                  <a:pt x="0" y="446871"/>
                </a:cubicBezTo>
                <a:cubicBezTo>
                  <a:pt x="-36887" y="205473"/>
                  <a:pt x="24277" y="174588"/>
                  <a:pt x="0" y="0"/>
                </a:cubicBezTo>
                <a:close/>
              </a:path>
              <a:path w="5715000" h="1473200" stroke="0" extrusionOk="0">
                <a:moveTo>
                  <a:pt x="0" y="0"/>
                </a:moveTo>
                <a:cubicBezTo>
                  <a:pt x="133199" y="-51655"/>
                  <a:pt x="396165" y="51053"/>
                  <a:pt x="514350" y="0"/>
                </a:cubicBezTo>
                <a:cubicBezTo>
                  <a:pt x="632535" y="-51053"/>
                  <a:pt x="751198" y="21839"/>
                  <a:pt x="914400" y="0"/>
                </a:cubicBezTo>
                <a:cubicBezTo>
                  <a:pt x="1077602" y="-21839"/>
                  <a:pt x="1259660" y="3533"/>
                  <a:pt x="1600200" y="0"/>
                </a:cubicBezTo>
                <a:cubicBezTo>
                  <a:pt x="1940740" y="-3533"/>
                  <a:pt x="1877352" y="11907"/>
                  <a:pt x="2114550" y="0"/>
                </a:cubicBezTo>
                <a:cubicBezTo>
                  <a:pt x="2351748" y="-11907"/>
                  <a:pt x="2397831" y="59479"/>
                  <a:pt x="2628900" y="0"/>
                </a:cubicBezTo>
                <a:cubicBezTo>
                  <a:pt x="2859969" y="-59479"/>
                  <a:pt x="3027716" y="39583"/>
                  <a:pt x="3314700" y="0"/>
                </a:cubicBezTo>
                <a:cubicBezTo>
                  <a:pt x="3601684" y="-39583"/>
                  <a:pt x="3638315" y="16443"/>
                  <a:pt x="3771900" y="0"/>
                </a:cubicBezTo>
                <a:cubicBezTo>
                  <a:pt x="3905485" y="-16443"/>
                  <a:pt x="4202353" y="80439"/>
                  <a:pt x="4457700" y="0"/>
                </a:cubicBezTo>
                <a:cubicBezTo>
                  <a:pt x="4713047" y="-80439"/>
                  <a:pt x="4838191" y="29029"/>
                  <a:pt x="5143500" y="0"/>
                </a:cubicBezTo>
                <a:cubicBezTo>
                  <a:pt x="5448809" y="-29029"/>
                  <a:pt x="5483930" y="6061"/>
                  <a:pt x="5715000" y="0"/>
                </a:cubicBezTo>
                <a:cubicBezTo>
                  <a:pt x="5765480" y="259615"/>
                  <a:pt x="5688003" y="296579"/>
                  <a:pt x="5715000" y="520531"/>
                </a:cubicBezTo>
                <a:cubicBezTo>
                  <a:pt x="5741997" y="744483"/>
                  <a:pt x="5710267" y="872140"/>
                  <a:pt x="5715000" y="1026329"/>
                </a:cubicBezTo>
                <a:cubicBezTo>
                  <a:pt x="5719733" y="1180518"/>
                  <a:pt x="5692264" y="1383476"/>
                  <a:pt x="5715000" y="1473200"/>
                </a:cubicBezTo>
                <a:cubicBezTo>
                  <a:pt x="5483742" y="1477341"/>
                  <a:pt x="5320319" y="1464399"/>
                  <a:pt x="5143500" y="1473200"/>
                </a:cubicBezTo>
                <a:cubicBezTo>
                  <a:pt x="4966681" y="1482001"/>
                  <a:pt x="4845295" y="1443597"/>
                  <a:pt x="4686300" y="1473200"/>
                </a:cubicBezTo>
                <a:cubicBezTo>
                  <a:pt x="4527305" y="1502803"/>
                  <a:pt x="4285049" y="1419497"/>
                  <a:pt x="4114800" y="1473200"/>
                </a:cubicBezTo>
                <a:cubicBezTo>
                  <a:pt x="3944551" y="1526903"/>
                  <a:pt x="3666404" y="1394592"/>
                  <a:pt x="3429000" y="1473200"/>
                </a:cubicBezTo>
                <a:cubicBezTo>
                  <a:pt x="3191596" y="1551808"/>
                  <a:pt x="3023672" y="1414070"/>
                  <a:pt x="2857500" y="1473200"/>
                </a:cubicBezTo>
                <a:cubicBezTo>
                  <a:pt x="2691328" y="1532330"/>
                  <a:pt x="2595187" y="1448989"/>
                  <a:pt x="2457450" y="1473200"/>
                </a:cubicBezTo>
                <a:cubicBezTo>
                  <a:pt x="2319713" y="1497411"/>
                  <a:pt x="2104098" y="1471873"/>
                  <a:pt x="2000250" y="1473200"/>
                </a:cubicBezTo>
                <a:cubicBezTo>
                  <a:pt x="1896402" y="1474527"/>
                  <a:pt x="1532175" y="1473000"/>
                  <a:pt x="1314450" y="1473200"/>
                </a:cubicBezTo>
                <a:cubicBezTo>
                  <a:pt x="1096725" y="1473400"/>
                  <a:pt x="1023502" y="1461033"/>
                  <a:pt x="742950" y="1473200"/>
                </a:cubicBezTo>
                <a:cubicBezTo>
                  <a:pt x="462398" y="1485367"/>
                  <a:pt x="175480" y="1467365"/>
                  <a:pt x="0" y="1473200"/>
                </a:cubicBezTo>
                <a:cubicBezTo>
                  <a:pt x="-25514" y="1355144"/>
                  <a:pt x="54765" y="1197081"/>
                  <a:pt x="0" y="982133"/>
                </a:cubicBezTo>
                <a:cubicBezTo>
                  <a:pt x="-54765" y="767185"/>
                  <a:pt x="13489" y="678796"/>
                  <a:pt x="0" y="535263"/>
                </a:cubicBezTo>
                <a:cubicBezTo>
                  <a:pt x="-13489" y="391730"/>
                  <a:pt x="43828" y="24638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55204F-A19C-BAE4-E39A-D2EA982E39CA}"/>
              </a:ext>
            </a:extLst>
          </p:cNvPr>
          <p:cNvSpPr txBox="1">
            <a:spLocks/>
          </p:cNvSpPr>
          <p:nvPr/>
        </p:nvSpPr>
        <p:spPr>
          <a:xfrm>
            <a:off x="6416842" y="453189"/>
            <a:ext cx="2415457" cy="441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●"/>
              <a:defRPr sz="1800" b="1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</a:pPr>
            <a:r>
              <a:rPr lang="en-US" b="0"/>
              <a:t>Here is an example program using </a:t>
            </a:r>
            <a:r>
              <a:rPr lang="en-US"/>
              <a:t>fork</a:t>
            </a:r>
            <a:r>
              <a:rPr lang="en-US" b="0"/>
              <a:t>.</a:t>
            </a:r>
          </a:p>
          <a:p>
            <a:pPr marL="114300" indent="0">
              <a:buFont typeface="Lato"/>
              <a:buNone/>
            </a:pPr>
            <a:endParaRPr lang="en-US" b="0"/>
          </a:p>
          <a:p>
            <a:pPr marL="114300" indent="0">
              <a:buFont typeface="Lato"/>
              <a:buNone/>
            </a:pPr>
            <a:r>
              <a:rPr lang="en-US" b="0"/>
              <a:t>When you run this program, you will see something like this…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814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At this point, the child process has a new face and begins execution from main in the </a:t>
            </a:r>
            <a:r>
              <a:rPr lang="en-US" dirty="0" err="1"/>
              <a:t>wc</a:t>
            </a:r>
            <a:r>
              <a:rPr lang="en-US" b="0" dirty="0"/>
              <a:t> program.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ceased to be the process you know of as the </a:t>
            </a:r>
            <a:r>
              <a:rPr lang="en-US" dirty="0"/>
              <a:t>p1</a:t>
            </a:r>
            <a:r>
              <a:rPr lang="en-US" b="0" dirty="0"/>
              <a:t> program…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It has been replaced by the formidable </a:t>
            </a:r>
            <a:r>
              <a:rPr lang="en-US" dirty="0" err="1"/>
              <a:t>wc</a:t>
            </a:r>
            <a:r>
              <a:rPr lang="en-US" b="0" dirty="0"/>
              <a:t>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4107352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</a:t>
            </a:r>
            <a:r>
              <a:rPr lang="en-US" dirty="0" err="1"/>
              <a:t>execvp</a:t>
            </a:r>
            <a:r>
              <a:rPr lang="en-US" b="0" dirty="0"/>
              <a:t> system call never returns.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Unless, of course there is an error.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D11337-6E12-54D4-2742-BA6DD9799D44}"/>
              </a:ext>
            </a:extLst>
          </p:cNvPr>
          <p:cNvSpPr/>
          <p:nvPr/>
        </p:nvSpPr>
        <p:spPr>
          <a:xfrm>
            <a:off x="577516" y="3416968"/>
            <a:ext cx="4379495" cy="224590"/>
          </a:xfrm>
          <a:custGeom>
            <a:avLst/>
            <a:gdLst>
              <a:gd name="connsiteX0" fmla="*/ 0 w 4379495"/>
              <a:gd name="connsiteY0" fmla="*/ 0 h 224590"/>
              <a:gd name="connsiteX1" fmla="*/ 494257 w 4379495"/>
              <a:gd name="connsiteY1" fmla="*/ 0 h 224590"/>
              <a:gd name="connsiteX2" fmla="*/ 1119899 w 4379495"/>
              <a:gd name="connsiteY2" fmla="*/ 0 h 224590"/>
              <a:gd name="connsiteX3" fmla="*/ 1745542 w 4379495"/>
              <a:gd name="connsiteY3" fmla="*/ 0 h 224590"/>
              <a:gd name="connsiteX4" fmla="*/ 2371184 w 4379495"/>
              <a:gd name="connsiteY4" fmla="*/ 0 h 224590"/>
              <a:gd name="connsiteX5" fmla="*/ 2953031 w 4379495"/>
              <a:gd name="connsiteY5" fmla="*/ 0 h 224590"/>
              <a:gd name="connsiteX6" fmla="*/ 3622468 w 4379495"/>
              <a:gd name="connsiteY6" fmla="*/ 0 h 224590"/>
              <a:gd name="connsiteX7" fmla="*/ 4379495 w 4379495"/>
              <a:gd name="connsiteY7" fmla="*/ 0 h 224590"/>
              <a:gd name="connsiteX8" fmla="*/ 4379495 w 4379495"/>
              <a:gd name="connsiteY8" fmla="*/ 224590 h 224590"/>
              <a:gd name="connsiteX9" fmla="*/ 3797648 w 4379495"/>
              <a:gd name="connsiteY9" fmla="*/ 224590 h 224590"/>
              <a:gd name="connsiteX10" fmla="*/ 3172006 w 4379495"/>
              <a:gd name="connsiteY10" fmla="*/ 224590 h 224590"/>
              <a:gd name="connsiteX11" fmla="*/ 2502569 w 4379495"/>
              <a:gd name="connsiteY11" fmla="*/ 224590 h 224590"/>
              <a:gd name="connsiteX12" fmla="*/ 2008311 w 4379495"/>
              <a:gd name="connsiteY12" fmla="*/ 224590 h 224590"/>
              <a:gd name="connsiteX13" fmla="*/ 1514054 w 4379495"/>
              <a:gd name="connsiteY13" fmla="*/ 224590 h 224590"/>
              <a:gd name="connsiteX14" fmla="*/ 844617 w 4379495"/>
              <a:gd name="connsiteY14" fmla="*/ 224590 h 224590"/>
              <a:gd name="connsiteX15" fmla="*/ 0 w 4379495"/>
              <a:gd name="connsiteY15" fmla="*/ 224590 h 224590"/>
              <a:gd name="connsiteX16" fmla="*/ 0 w 4379495"/>
              <a:gd name="connsiteY16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79495" h="224590" fill="none" extrusionOk="0">
                <a:moveTo>
                  <a:pt x="0" y="0"/>
                </a:moveTo>
                <a:cubicBezTo>
                  <a:pt x="205614" y="-14134"/>
                  <a:pt x="375678" y="7424"/>
                  <a:pt x="494257" y="0"/>
                </a:cubicBezTo>
                <a:cubicBezTo>
                  <a:pt x="612836" y="-7424"/>
                  <a:pt x="815945" y="3937"/>
                  <a:pt x="1119899" y="0"/>
                </a:cubicBezTo>
                <a:cubicBezTo>
                  <a:pt x="1423853" y="-3937"/>
                  <a:pt x="1619934" y="14624"/>
                  <a:pt x="1745542" y="0"/>
                </a:cubicBezTo>
                <a:cubicBezTo>
                  <a:pt x="1871150" y="-14624"/>
                  <a:pt x="2150018" y="-4497"/>
                  <a:pt x="2371184" y="0"/>
                </a:cubicBezTo>
                <a:cubicBezTo>
                  <a:pt x="2592350" y="4497"/>
                  <a:pt x="2826724" y="22683"/>
                  <a:pt x="2953031" y="0"/>
                </a:cubicBezTo>
                <a:cubicBezTo>
                  <a:pt x="3079338" y="-22683"/>
                  <a:pt x="3414223" y="10264"/>
                  <a:pt x="3622468" y="0"/>
                </a:cubicBezTo>
                <a:cubicBezTo>
                  <a:pt x="3830713" y="-10264"/>
                  <a:pt x="4206558" y="-21202"/>
                  <a:pt x="4379495" y="0"/>
                </a:cubicBezTo>
                <a:cubicBezTo>
                  <a:pt x="4382362" y="59863"/>
                  <a:pt x="4373241" y="141803"/>
                  <a:pt x="4379495" y="224590"/>
                </a:cubicBezTo>
                <a:cubicBezTo>
                  <a:pt x="4101953" y="253551"/>
                  <a:pt x="4033452" y="232578"/>
                  <a:pt x="3797648" y="224590"/>
                </a:cubicBezTo>
                <a:cubicBezTo>
                  <a:pt x="3561844" y="216602"/>
                  <a:pt x="3336602" y="201692"/>
                  <a:pt x="3172006" y="224590"/>
                </a:cubicBezTo>
                <a:cubicBezTo>
                  <a:pt x="3007410" y="247488"/>
                  <a:pt x="2790826" y="225496"/>
                  <a:pt x="2502569" y="224590"/>
                </a:cubicBezTo>
                <a:cubicBezTo>
                  <a:pt x="2214312" y="223684"/>
                  <a:pt x="2235647" y="222277"/>
                  <a:pt x="2008311" y="224590"/>
                </a:cubicBezTo>
                <a:cubicBezTo>
                  <a:pt x="1780975" y="226903"/>
                  <a:pt x="1746153" y="222575"/>
                  <a:pt x="1514054" y="224590"/>
                </a:cubicBezTo>
                <a:cubicBezTo>
                  <a:pt x="1281955" y="226605"/>
                  <a:pt x="1076690" y="235333"/>
                  <a:pt x="844617" y="224590"/>
                </a:cubicBezTo>
                <a:cubicBezTo>
                  <a:pt x="612544" y="213847"/>
                  <a:pt x="323340" y="261148"/>
                  <a:pt x="0" y="224590"/>
                </a:cubicBezTo>
                <a:cubicBezTo>
                  <a:pt x="-11097" y="118795"/>
                  <a:pt x="-7892" y="109316"/>
                  <a:pt x="0" y="0"/>
                </a:cubicBezTo>
                <a:close/>
              </a:path>
              <a:path w="4379495" h="224590" stroke="0" extrusionOk="0">
                <a:moveTo>
                  <a:pt x="0" y="0"/>
                </a:moveTo>
                <a:cubicBezTo>
                  <a:pt x="240002" y="6027"/>
                  <a:pt x="378202" y="-7743"/>
                  <a:pt x="538052" y="0"/>
                </a:cubicBezTo>
                <a:cubicBezTo>
                  <a:pt x="697902" y="7743"/>
                  <a:pt x="891856" y="24494"/>
                  <a:pt x="1032310" y="0"/>
                </a:cubicBezTo>
                <a:cubicBezTo>
                  <a:pt x="1172764" y="-24494"/>
                  <a:pt x="1463532" y="18794"/>
                  <a:pt x="1614157" y="0"/>
                </a:cubicBezTo>
                <a:cubicBezTo>
                  <a:pt x="1764782" y="-18794"/>
                  <a:pt x="2038420" y="-26784"/>
                  <a:pt x="2239799" y="0"/>
                </a:cubicBezTo>
                <a:cubicBezTo>
                  <a:pt x="2441178" y="26784"/>
                  <a:pt x="2605750" y="-27555"/>
                  <a:pt x="2909236" y="0"/>
                </a:cubicBezTo>
                <a:cubicBezTo>
                  <a:pt x="3212722" y="27555"/>
                  <a:pt x="3281564" y="2292"/>
                  <a:pt x="3447288" y="0"/>
                </a:cubicBezTo>
                <a:cubicBezTo>
                  <a:pt x="3613012" y="-2292"/>
                  <a:pt x="4122962" y="-36878"/>
                  <a:pt x="4379495" y="0"/>
                </a:cubicBezTo>
                <a:cubicBezTo>
                  <a:pt x="4387771" y="93238"/>
                  <a:pt x="4370851" y="159851"/>
                  <a:pt x="4379495" y="224590"/>
                </a:cubicBezTo>
                <a:cubicBezTo>
                  <a:pt x="4164060" y="250227"/>
                  <a:pt x="4059328" y="211600"/>
                  <a:pt x="3841443" y="224590"/>
                </a:cubicBezTo>
                <a:cubicBezTo>
                  <a:pt x="3623558" y="237580"/>
                  <a:pt x="3335736" y="226658"/>
                  <a:pt x="3172006" y="224590"/>
                </a:cubicBezTo>
                <a:cubicBezTo>
                  <a:pt x="3008276" y="222522"/>
                  <a:pt x="2710039" y="213405"/>
                  <a:pt x="2546364" y="224590"/>
                </a:cubicBezTo>
                <a:cubicBezTo>
                  <a:pt x="2382689" y="235775"/>
                  <a:pt x="2136832" y="219363"/>
                  <a:pt x="1833131" y="224590"/>
                </a:cubicBezTo>
                <a:cubicBezTo>
                  <a:pt x="1529430" y="229817"/>
                  <a:pt x="1489910" y="231148"/>
                  <a:pt x="1163694" y="224590"/>
                </a:cubicBezTo>
                <a:cubicBezTo>
                  <a:pt x="837478" y="218032"/>
                  <a:pt x="380480" y="272421"/>
                  <a:pt x="0" y="224590"/>
                </a:cubicBezTo>
                <a:cubicBezTo>
                  <a:pt x="-6225" y="172172"/>
                  <a:pt x="-7110" y="107365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82059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5DBEA7-819C-A829-3382-41D7A1E59EEF}"/>
              </a:ext>
            </a:extLst>
          </p:cNvPr>
          <p:cNvSpPr/>
          <p:nvPr/>
        </p:nvSpPr>
        <p:spPr>
          <a:xfrm>
            <a:off x="7283672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At some point in the future, we context switch back to the parent.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We assume the </a:t>
            </a:r>
            <a:r>
              <a:rPr lang="en-US" dirty="0" err="1"/>
              <a:t>wc</a:t>
            </a:r>
            <a:r>
              <a:rPr lang="en-US" b="0" dirty="0"/>
              <a:t> program runs to completion and eventually exits.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BC2DD-650C-51A3-C963-DF50B18CAE4A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050629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B423D-51B0-C9FD-9902-1ED4E632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74" y="4014697"/>
            <a:ext cx="711169" cy="8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9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8EF53-F1BB-9EE7-54AC-34CDC0DABD1E}"/>
              </a:ext>
            </a:extLst>
          </p:cNvPr>
          <p:cNvSpPr/>
          <p:nvPr/>
        </p:nvSpPr>
        <p:spPr>
          <a:xfrm>
            <a:off x="7139294" y="3182059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1494" y="120316"/>
            <a:ext cx="3690805" cy="4828673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The </a:t>
            </a:r>
            <a:r>
              <a:rPr lang="en-US" dirty="0"/>
              <a:t>wait</a:t>
            </a:r>
            <a:r>
              <a:rPr lang="en-US" b="0" dirty="0"/>
              <a:t> returns.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Eventually, the parent returns.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30A2C-3D52-0C52-4000-78E90939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" y="47331"/>
            <a:ext cx="4855544" cy="50488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7D4008-0F65-071C-6838-73280A8FB955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53436-E903-F8F4-833A-A92C7D4F4284}"/>
              </a:ext>
            </a:extLst>
          </p:cNvPr>
          <p:cNvSpPr/>
          <p:nvPr/>
        </p:nvSpPr>
        <p:spPr>
          <a:xfrm>
            <a:off x="1" y="4713513"/>
            <a:ext cx="4957010" cy="235475"/>
          </a:xfrm>
          <a:custGeom>
            <a:avLst/>
            <a:gdLst>
              <a:gd name="connsiteX0" fmla="*/ 0 w 4957010"/>
              <a:gd name="connsiteY0" fmla="*/ 0 h 235475"/>
              <a:gd name="connsiteX1" fmla="*/ 520486 w 4957010"/>
              <a:gd name="connsiteY1" fmla="*/ 0 h 235475"/>
              <a:gd name="connsiteX2" fmla="*/ 1140112 w 4957010"/>
              <a:gd name="connsiteY2" fmla="*/ 0 h 235475"/>
              <a:gd name="connsiteX3" fmla="*/ 1710168 w 4957010"/>
              <a:gd name="connsiteY3" fmla="*/ 0 h 235475"/>
              <a:gd name="connsiteX4" fmla="*/ 2379365 w 4957010"/>
              <a:gd name="connsiteY4" fmla="*/ 0 h 235475"/>
              <a:gd name="connsiteX5" fmla="*/ 3048561 w 4957010"/>
              <a:gd name="connsiteY5" fmla="*/ 0 h 235475"/>
              <a:gd name="connsiteX6" fmla="*/ 3668187 w 4957010"/>
              <a:gd name="connsiteY6" fmla="*/ 0 h 235475"/>
              <a:gd name="connsiteX7" fmla="*/ 4337384 w 4957010"/>
              <a:gd name="connsiteY7" fmla="*/ 0 h 235475"/>
              <a:gd name="connsiteX8" fmla="*/ 4957010 w 4957010"/>
              <a:gd name="connsiteY8" fmla="*/ 0 h 235475"/>
              <a:gd name="connsiteX9" fmla="*/ 4957010 w 4957010"/>
              <a:gd name="connsiteY9" fmla="*/ 235475 h 235475"/>
              <a:gd name="connsiteX10" fmla="*/ 4486094 w 4957010"/>
              <a:gd name="connsiteY10" fmla="*/ 235475 h 235475"/>
              <a:gd name="connsiteX11" fmla="*/ 4015178 w 4957010"/>
              <a:gd name="connsiteY11" fmla="*/ 235475 h 235475"/>
              <a:gd name="connsiteX12" fmla="*/ 3345982 w 4957010"/>
              <a:gd name="connsiteY12" fmla="*/ 235475 h 235475"/>
              <a:gd name="connsiteX13" fmla="*/ 2627215 w 4957010"/>
              <a:gd name="connsiteY13" fmla="*/ 235475 h 235475"/>
              <a:gd name="connsiteX14" fmla="*/ 2057159 w 4957010"/>
              <a:gd name="connsiteY14" fmla="*/ 235475 h 235475"/>
              <a:gd name="connsiteX15" fmla="*/ 1437533 w 4957010"/>
              <a:gd name="connsiteY15" fmla="*/ 235475 h 235475"/>
              <a:gd name="connsiteX16" fmla="*/ 867477 w 4957010"/>
              <a:gd name="connsiteY16" fmla="*/ 235475 h 235475"/>
              <a:gd name="connsiteX17" fmla="*/ 0 w 4957010"/>
              <a:gd name="connsiteY17" fmla="*/ 235475 h 235475"/>
              <a:gd name="connsiteX18" fmla="*/ 0 w 4957010"/>
              <a:gd name="connsiteY18" fmla="*/ 0 h 23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35475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1544" y="116095"/>
                  <a:pt x="4956599" y="180173"/>
                  <a:pt x="4957010" y="235475"/>
                </a:cubicBezTo>
                <a:cubicBezTo>
                  <a:pt x="4847621" y="250992"/>
                  <a:pt x="4702661" y="215061"/>
                  <a:pt x="4486094" y="235475"/>
                </a:cubicBezTo>
                <a:cubicBezTo>
                  <a:pt x="4269527" y="255889"/>
                  <a:pt x="4170202" y="248886"/>
                  <a:pt x="4015178" y="235475"/>
                </a:cubicBezTo>
                <a:cubicBezTo>
                  <a:pt x="3860154" y="222064"/>
                  <a:pt x="3488338" y="203475"/>
                  <a:pt x="3345982" y="235475"/>
                </a:cubicBezTo>
                <a:cubicBezTo>
                  <a:pt x="3203626" y="267475"/>
                  <a:pt x="2817312" y="200793"/>
                  <a:pt x="2627215" y="235475"/>
                </a:cubicBezTo>
                <a:cubicBezTo>
                  <a:pt x="2437118" y="270157"/>
                  <a:pt x="2271731" y="215922"/>
                  <a:pt x="2057159" y="235475"/>
                </a:cubicBezTo>
                <a:cubicBezTo>
                  <a:pt x="1842587" y="255028"/>
                  <a:pt x="1747341" y="254853"/>
                  <a:pt x="1437533" y="235475"/>
                </a:cubicBezTo>
                <a:cubicBezTo>
                  <a:pt x="1127725" y="216097"/>
                  <a:pt x="1016517" y="217322"/>
                  <a:pt x="867477" y="235475"/>
                </a:cubicBezTo>
                <a:cubicBezTo>
                  <a:pt x="718437" y="253628"/>
                  <a:pt x="291531" y="278761"/>
                  <a:pt x="0" y="235475"/>
                </a:cubicBezTo>
                <a:cubicBezTo>
                  <a:pt x="7485" y="123467"/>
                  <a:pt x="1330" y="47798"/>
                  <a:pt x="0" y="0"/>
                </a:cubicBezTo>
                <a:close/>
              </a:path>
              <a:path w="4957010" h="235475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55867" y="116297"/>
                  <a:pt x="4946151" y="167454"/>
                  <a:pt x="4957010" y="235475"/>
                </a:cubicBezTo>
                <a:cubicBezTo>
                  <a:pt x="4823487" y="238219"/>
                  <a:pt x="4597520" y="239185"/>
                  <a:pt x="4436524" y="235475"/>
                </a:cubicBezTo>
                <a:cubicBezTo>
                  <a:pt x="4275528" y="231765"/>
                  <a:pt x="4059611" y="250630"/>
                  <a:pt x="3816898" y="235475"/>
                </a:cubicBezTo>
                <a:cubicBezTo>
                  <a:pt x="3574185" y="220320"/>
                  <a:pt x="3419592" y="206140"/>
                  <a:pt x="3098131" y="235475"/>
                </a:cubicBezTo>
                <a:cubicBezTo>
                  <a:pt x="2776670" y="264810"/>
                  <a:pt x="2714363" y="266921"/>
                  <a:pt x="2428935" y="235475"/>
                </a:cubicBezTo>
                <a:cubicBezTo>
                  <a:pt x="2143507" y="204029"/>
                  <a:pt x="2005788" y="206139"/>
                  <a:pt x="1759739" y="235475"/>
                </a:cubicBezTo>
                <a:cubicBezTo>
                  <a:pt x="1513690" y="264811"/>
                  <a:pt x="1339170" y="205200"/>
                  <a:pt x="1040972" y="235475"/>
                </a:cubicBezTo>
                <a:cubicBezTo>
                  <a:pt x="742774" y="265750"/>
                  <a:pt x="515504" y="251849"/>
                  <a:pt x="0" y="235475"/>
                </a:cubicBezTo>
                <a:cubicBezTo>
                  <a:pt x="4413" y="181090"/>
                  <a:pt x="-5859" y="51517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8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5"/>
            <a:ext cx="3986637" cy="485229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Ok, last example. Phew!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is very much like the last example, but with a twist!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pic>
        <p:nvPicPr>
          <p:cNvPr id="1026" name="Picture 2" descr="Stop Motion Relax GIF by cintascotch">
            <a:extLst>
              <a:ext uri="{FF2B5EF4-FFF2-40B4-BE49-F238E27FC236}">
                <a16:creationId xmlns:a16="http://schemas.microsoft.com/office/drawing/2014/main" id="{C86A67F6-4FB2-E0F6-C7CC-5ADB149E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081" y="1654628"/>
            <a:ext cx="2559289" cy="319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45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5"/>
            <a:ext cx="3986637" cy="485229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Let’s fast forward to this point in time.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parent is waiting.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The child is executing.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347160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710362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5"/>
            <a:ext cx="3986637" cy="196915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In this example, it is important to mention that all processes are associated with the standard I/O streams: </a:t>
            </a:r>
            <a:r>
              <a:rPr lang="en-US" dirty="0"/>
              <a:t>stdin</a:t>
            </a:r>
            <a:r>
              <a:rPr lang="en-US" b="0" dirty="0"/>
              <a:t>, </a:t>
            </a:r>
            <a:r>
              <a:rPr lang="en-US" dirty="0" err="1"/>
              <a:t>stdout</a:t>
            </a:r>
            <a:r>
              <a:rPr lang="en-US" b="0" dirty="0"/>
              <a:t>, </a:t>
            </a:r>
            <a:r>
              <a:rPr lang="en-US" dirty="0"/>
              <a:t>stderr</a:t>
            </a:r>
            <a:r>
              <a:rPr lang="en-US" b="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347160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7E9DD-38ED-A680-1716-1B4CDD97A8E7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750658D-CFDC-7B25-5C84-AA11183FDD87}"/>
              </a:ext>
            </a:extLst>
          </p:cNvPr>
          <p:cNvCxnSpPr>
            <a:cxnSpLocks/>
            <a:stCxn id="39" idx="3"/>
            <a:endCxn id="9" idx="2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15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4"/>
            <a:ext cx="3986637" cy="21416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0" dirty="0"/>
              <a:t>The child then closes the standard output stream.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Yes, you can do this.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And for good reason.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635916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7E9DD-38ED-A680-1716-1B4CDD97A8E7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750658D-CFDC-7B25-5C84-AA11183FDD87}"/>
              </a:ext>
            </a:extLst>
          </p:cNvPr>
          <p:cNvCxnSpPr>
            <a:cxnSpLocks/>
            <a:stCxn id="39" idx="3"/>
            <a:endCxn id="9" idx="2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0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4"/>
            <a:ext cx="3986637" cy="2695055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b="0" dirty="0"/>
              <a:t>The child then opens a new file “./p4.output”.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new file will be assigned the standard output file descriptor effectively making it the new standard output.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796336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950B0B-C0D1-FFD0-998C-CC4211ED36F2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7C0A074-B0C3-1DB1-146A-185EB943138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A02AE327-8B81-0BFC-0701-7C88A4430797}"/>
              </a:ext>
            </a:extLst>
          </p:cNvPr>
          <p:cNvSpPr/>
          <p:nvPr/>
        </p:nvSpPr>
        <p:spPr>
          <a:xfrm>
            <a:off x="4861317" y="4121964"/>
            <a:ext cx="720861" cy="657725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p4.output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57C940C-9BE0-D4D2-519F-5C2EBBC41E49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5582178" y="4447245"/>
            <a:ext cx="229678" cy="35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4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662" y="96694"/>
            <a:ext cx="3986637" cy="2893146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b="0" dirty="0"/>
              <a:t>When </a:t>
            </a:r>
            <a:r>
              <a:rPr lang="en-US" dirty="0" err="1"/>
              <a:t>execvp</a:t>
            </a:r>
            <a:r>
              <a:rPr lang="en-US" b="0" dirty="0"/>
              <a:t> is called, the file descriptors are passed on to the new process image.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Thus, all standard output is </a:t>
            </a:r>
            <a:r>
              <a:rPr lang="en-US" b="0" i="1" dirty="0"/>
              <a:t>redirected</a:t>
            </a:r>
            <a:r>
              <a:rPr lang="en-US" b="0" dirty="0"/>
              <a:t> to the file.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This is how shells implement I/O redirection.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1C86A-B5FC-0A14-9F27-C7CC8C59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7" y="96695"/>
            <a:ext cx="4465041" cy="50468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D4DFD-DA11-0E33-FB54-2A3BDDDE608E}"/>
              </a:ext>
            </a:extLst>
          </p:cNvPr>
          <p:cNvSpPr/>
          <p:nvPr/>
        </p:nvSpPr>
        <p:spPr>
          <a:xfrm>
            <a:off x="1" y="4331364"/>
            <a:ext cx="4957010" cy="224591"/>
          </a:xfrm>
          <a:custGeom>
            <a:avLst/>
            <a:gdLst>
              <a:gd name="connsiteX0" fmla="*/ 0 w 4957010"/>
              <a:gd name="connsiteY0" fmla="*/ 0 h 224591"/>
              <a:gd name="connsiteX1" fmla="*/ 520486 w 4957010"/>
              <a:gd name="connsiteY1" fmla="*/ 0 h 224591"/>
              <a:gd name="connsiteX2" fmla="*/ 1140112 w 4957010"/>
              <a:gd name="connsiteY2" fmla="*/ 0 h 224591"/>
              <a:gd name="connsiteX3" fmla="*/ 1710168 w 4957010"/>
              <a:gd name="connsiteY3" fmla="*/ 0 h 224591"/>
              <a:gd name="connsiteX4" fmla="*/ 2379365 w 4957010"/>
              <a:gd name="connsiteY4" fmla="*/ 0 h 224591"/>
              <a:gd name="connsiteX5" fmla="*/ 3048561 w 4957010"/>
              <a:gd name="connsiteY5" fmla="*/ 0 h 224591"/>
              <a:gd name="connsiteX6" fmla="*/ 3668187 w 4957010"/>
              <a:gd name="connsiteY6" fmla="*/ 0 h 224591"/>
              <a:gd name="connsiteX7" fmla="*/ 4337384 w 4957010"/>
              <a:gd name="connsiteY7" fmla="*/ 0 h 224591"/>
              <a:gd name="connsiteX8" fmla="*/ 4957010 w 4957010"/>
              <a:gd name="connsiteY8" fmla="*/ 0 h 224591"/>
              <a:gd name="connsiteX9" fmla="*/ 4957010 w 4957010"/>
              <a:gd name="connsiteY9" fmla="*/ 224591 h 224591"/>
              <a:gd name="connsiteX10" fmla="*/ 4486094 w 4957010"/>
              <a:gd name="connsiteY10" fmla="*/ 224591 h 224591"/>
              <a:gd name="connsiteX11" fmla="*/ 4015178 w 4957010"/>
              <a:gd name="connsiteY11" fmla="*/ 224591 h 224591"/>
              <a:gd name="connsiteX12" fmla="*/ 3345982 w 4957010"/>
              <a:gd name="connsiteY12" fmla="*/ 224591 h 224591"/>
              <a:gd name="connsiteX13" fmla="*/ 2627215 w 4957010"/>
              <a:gd name="connsiteY13" fmla="*/ 224591 h 224591"/>
              <a:gd name="connsiteX14" fmla="*/ 2057159 w 4957010"/>
              <a:gd name="connsiteY14" fmla="*/ 224591 h 224591"/>
              <a:gd name="connsiteX15" fmla="*/ 1437533 w 4957010"/>
              <a:gd name="connsiteY15" fmla="*/ 224591 h 224591"/>
              <a:gd name="connsiteX16" fmla="*/ 867477 w 4957010"/>
              <a:gd name="connsiteY16" fmla="*/ 224591 h 224591"/>
              <a:gd name="connsiteX17" fmla="*/ 0 w 4957010"/>
              <a:gd name="connsiteY17" fmla="*/ 224591 h 224591"/>
              <a:gd name="connsiteX18" fmla="*/ 0 w 4957010"/>
              <a:gd name="connsiteY18" fmla="*/ 0 h 2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1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55381" y="74577"/>
                  <a:pt x="4955868" y="151211"/>
                  <a:pt x="4957010" y="224591"/>
                </a:cubicBezTo>
                <a:cubicBezTo>
                  <a:pt x="4847621" y="240108"/>
                  <a:pt x="4702661" y="204177"/>
                  <a:pt x="4486094" y="224591"/>
                </a:cubicBezTo>
                <a:cubicBezTo>
                  <a:pt x="4269527" y="245005"/>
                  <a:pt x="4170202" y="238002"/>
                  <a:pt x="4015178" y="224591"/>
                </a:cubicBezTo>
                <a:cubicBezTo>
                  <a:pt x="3860154" y="211180"/>
                  <a:pt x="3488338" y="192591"/>
                  <a:pt x="3345982" y="224591"/>
                </a:cubicBezTo>
                <a:cubicBezTo>
                  <a:pt x="3203626" y="256591"/>
                  <a:pt x="2817312" y="189909"/>
                  <a:pt x="2627215" y="224591"/>
                </a:cubicBezTo>
                <a:cubicBezTo>
                  <a:pt x="2437118" y="259273"/>
                  <a:pt x="2271731" y="205038"/>
                  <a:pt x="2057159" y="224591"/>
                </a:cubicBezTo>
                <a:cubicBezTo>
                  <a:pt x="1842587" y="244144"/>
                  <a:pt x="1747341" y="243969"/>
                  <a:pt x="1437533" y="224591"/>
                </a:cubicBezTo>
                <a:cubicBezTo>
                  <a:pt x="1127725" y="205213"/>
                  <a:pt x="1016517" y="206438"/>
                  <a:pt x="867477" y="224591"/>
                </a:cubicBezTo>
                <a:cubicBezTo>
                  <a:pt x="718437" y="242744"/>
                  <a:pt x="291531" y="267877"/>
                  <a:pt x="0" y="224591"/>
                </a:cubicBezTo>
                <a:cubicBezTo>
                  <a:pt x="1526" y="165854"/>
                  <a:pt x="9437" y="52089"/>
                  <a:pt x="0" y="0"/>
                </a:cubicBezTo>
                <a:close/>
              </a:path>
              <a:path w="4957010" h="224591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47215" y="56590"/>
                  <a:pt x="4949318" y="145869"/>
                  <a:pt x="4957010" y="224591"/>
                </a:cubicBezTo>
                <a:cubicBezTo>
                  <a:pt x="4823487" y="227335"/>
                  <a:pt x="4597520" y="228301"/>
                  <a:pt x="4436524" y="224591"/>
                </a:cubicBezTo>
                <a:cubicBezTo>
                  <a:pt x="4275528" y="220881"/>
                  <a:pt x="4059611" y="239746"/>
                  <a:pt x="3816898" y="224591"/>
                </a:cubicBezTo>
                <a:cubicBezTo>
                  <a:pt x="3574185" y="209436"/>
                  <a:pt x="3419592" y="195256"/>
                  <a:pt x="3098131" y="224591"/>
                </a:cubicBezTo>
                <a:cubicBezTo>
                  <a:pt x="2776670" y="253926"/>
                  <a:pt x="2714363" y="256037"/>
                  <a:pt x="2428935" y="224591"/>
                </a:cubicBezTo>
                <a:cubicBezTo>
                  <a:pt x="2143507" y="193145"/>
                  <a:pt x="2005788" y="195255"/>
                  <a:pt x="1759739" y="224591"/>
                </a:cubicBezTo>
                <a:cubicBezTo>
                  <a:pt x="1513690" y="253927"/>
                  <a:pt x="1339170" y="194316"/>
                  <a:pt x="1040972" y="224591"/>
                </a:cubicBezTo>
                <a:cubicBezTo>
                  <a:pt x="742774" y="254866"/>
                  <a:pt x="515504" y="240965"/>
                  <a:pt x="0" y="224591"/>
                </a:cubicBezTo>
                <a:cubicBezTo>
                  <a:pt x="10146" y="169473"/>
                  <a:pt x="9157" y="8731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82ECA-6899-016E-D192-4A587A0742C1}"/>
              </a:ext>
            </a:extLst>
          </p:cNvPr>
          <p:cNvSpPr/>
          <p:nvPr/>
        </p:nvSpPr>
        <p:spPr>
          <a:xfrm>
            <a:off x="0" y="2796336"/>
            <a:ext cx="4957010" cy="224590"/>
          </a:xfrm>
          <a:custGeom>
            <a:avLst/>
            <a:gdLst>
              <a:gd name="connsiteX0" fmla="*/ 0 w 4957010"/>
              <a:gd name="connsiteY0" fmla="*/ 0 h 224590"/>
              <a:gd name="connsiteX1" fmla="*/ 520486 w 4957010"/>
              <a:gd name="connsiteY1" fmla="*/ 0 h 224590"/>
              <a:gd name="connsiteX2" fmla="*/ 1140112 w 4957010"/>
              <a:gd name="connsiteY2" fmla="*/ 0 h 224590"/>
              <a:gd name="connsiteX3" fmla="*/ 1710168 w 4957010"/>
              <a:gd name="connsiteY3" fmla="*/ 0 h 224590"/>
              <a:gd name="connsiteX4" fmla="*/ 2379365 w 4957010"/>
              <a:gd name="connsiteY4" fmla="*/ 0 h 224590"/>
              <a:gd name="connsiteX5" fmla="*/ 3048561 w 4957010"/>
              <a:gd name="connsiteY5" fmla="*/ 0 h 224590"/>
              <a:gd name="connsiteX6" fmla="*/ 3668187 w 4957010"/>
              <a:gd name="connsiteY6" fmla="*/ 0 h 224590"/>
              <a:gd name="connsiteX7" fmla="*/ 4337384 w 4957010"/>
              <a:gd name="connsiteY7" fmla="*/ 0 h 224590"/>
              <a:gd name="connsiteX8" fmla="*/ 4957010 w 4957010"/>
              <a:gd name="connsiteY8" fmla="*/ 0 h 224590"/>
              <a:gd name="connsiteX9" fmla="*/ 4957010 w 4957010"/>
              <a:gd name="connsiteY9" fmla="*/ 224590 h 224590"/>
              <a:gd name="connsiteX10" fmla="*/ 4486094 w 4957010"/>
              <a:gd name="connsiteY10" fmla="*/ 224590 h 224590"/>
              <a:gd name="connsiteX11" fmla="*/ 4015178 w 4957010"/>
              <a:gd name="connsiteY11" fmla="*/ 224590 h 224590"/>
              <a:gd name="connsiteX12" fmla="*/ 3345982 w 4957010"/>
              <a:gd name="connsiteY12" fmla="*/ 224590 h 224590"/>
              <a:gd name="connsiteX13" fmla="*/ 2627215 w 4957010"/>
              <a:gd name="connsiteY13" fmla="*/ 224590 h 224590"/>
              <a:gd name="connsiteX14" fmla="*/ 2057159 w 4957010"/>
              <a:gd name="connsiteY14" fmla="*/ 224590 h 224590"/>
              <a:gd name="connsiteX15" fmla="*/ 1437533 w 4957010"/>
              <a:gd name="connsiteY15" fmla="*/ 224590 h 224590"/>
              <a:gd name="connsiteX16" fmla="*/ 867477 w 4957010"/>
              <a:gd name="connsiteY16" fmla="*/ 224590 h 224590"/>
              <a:gd name="connsiteX17" fmla="*/ 0 w 4957010"/>
              <a:gd name="connsiteY17" fmla="*/ 224590 h 224590"/>
              <a:gd name="connsiteX18" fmla="*/ 0 w 4957010"/>
              <a:gd name="connsiteY18" fmla="*/ 0 h 22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57010" h="224590" fill="none" extrusionOk="0">
                <a:moveTo>
                  <a:pt x="0" y="0"/>
                </a:moveTo>
                <a:cubicBezTo>
                  <a:pt x="240704" y="-23177"/>
                  <a:pt x="412952" y="-9018"/>
                  <a:pt x="520486" y="0"/>
                </a:cubicBezTo>
                <a:cubicBezTo>
                  <a:pt x="628020" y="9018"/>
                  <a:pt x="962634" y="25335"/>
                  <a:pt x="1140112" y="0"/>
                </a:cubicBezTo>
                <a:cubicBezTo>
                  <a:pt x="1317590" y="-25335"/>
                  <a:pt x="1463197" y="17015"/>
                  <a:pt x="1710168" y="0"/>
                </a:cubicBezTo>
                <a:cubicBezTo>
                  <a:pt x="1957139" y="-17015"/>
                  <a:pt x="2168912" y="-9398"/>
                  <a:pt x="2379365" y="0"/>
                </a:cubicBezTo>
                <a:cubicBezTo>
                  <a:pt x="2589818" y="9398"/>
                  <a:pt x="2789776" y="-25952"/>
                  <a:pt x="3048561" y="0"/>
                </a:cubicBezTo>
                <a:cubicBezTo>
                  <a:pt x="3307346" y="25952"/>
                  <a:pt x="3441526" y="-24817"/>
                  <a:pt x="3668187" y="0"/>
                </a:cubicBezTo>
                <a:cubicBezTo>
                  <a:pt x="3894848" y="24817"/>
                  <a:pt x="4182637" y="5687"/>
                  <a:pt x="4337384" y="0"/>
                </a:cubicBezTo>
                <a:cubicBezTo>
                  <a:pt x="4492131" y="-5687"/>
                  <a:pt x="4722592" y="-30715"/>
                  <a:pt x="4957010" y="0"/>
                </a:cubicBezTo>
                <a:cubicBezTo>
                  <a:pt x="4967445" y="90001"/>
                  <a:pt x="4967486" y="170050"/>
                  <a:pt x="4957010" y="224590"/>
                </a:cubicBezTo>
                <a:cubicBezTo>
                  <a:pt x="4847621" y="240107"/>
                  <a:pt x="4702661" y="204176"/>
                  <a:pt x="4486094" y="224590"/>
                </a:cubicBezTo>
                <a:cubicBezTo>
                  <a:pt x="4269527" y="245004"/>
                  <a:pt x="4170202" y="238001"/>
                  <a:pt x="4015178" y="224590"/>
                </a:cubicBezTo>
                <a:cubicBezTo>
                  <a:pt x="3860154" y="211179"/>
                  <a:pt x="3488338" y="192590"/>
                  <a:pt x="3345982" y="224590"/>
                </a:cubicBezTo>
                <a:cubicBezTo>
                  <a:pt x="3203626" y="256590"/>
                  <a:pt x="2817312" y="189908"/>
                  <a:pt x="2627215" y="224590"/>
                </a:cubicBezTo>
                <a:cubicBezTo>
                  <a:pt x="2437118" y="259272"/>
                  <a:pt x="2271731" y="205037"/>
                  <a:pt x="2057159" y="224590"/>
                </a:cubicBezTo>
                <a:cubicBezTo>
                  <a:pt x="1842587" y="244143"/>
                  <a:pt x="1747341" y="243968"/>
                  <a:pt x="1437533" y="224590"/>
                </a:cubicBezTo>
                <a:cubicBezTo>
                  <a:pt x="1127725" y="205212"/>
                  <a:pt x="1016517" y="206437"/>
                  <a:pt x="867477" y="224590"/>
                </a:cubicBezTo>
                <a:cubicBezTo>
                  <a:pt x="718437" y="242743"/>
                  <a:pt x="291531" y="267876"/>
                  <a:pt x="0" y="224590"/>
                </a:cubicBezTo>
                <a:cubicBezTo>
                  <a:pt x="-7077" y="150209"/>
                  <a:pt x="-10705" y="109057"/>
                  <a:pt x="0" y="0"/>
                </a:cubicBezTo>
                <a:close/>
              </a:path>
              <a:path w="4957010" h="224590" stroke="0" extrusionOk="0">
                <a:moveTo>
                  <a:pt x="0" y="0"/>
                </a:moveTo>
                <a:cubicBezTo>
                  <a:pt x="252206" y="15654"/>
                  <a:pt x="407621" y="-25191"/>
                  <a:pt x="520486" y="0"/>
                </a:cubicBezTo>
                <a:cubicBezTo>
                  <a:pt x="633351" y="25191"/>
                  <a:pt x="756036" y="-6841"/>
                  <a:pt x="991402" y="0"/>
                </a:cubicBezTo>
                <a:cubicBezTo>
                  <a:pt x="1226768" y="6841"/>
                  <a:pt x="1327350" y="16687"/>
                  <a:pt x="1561458" y="0"/>
                </a:cubicBezTo>
                <a:cubicBezTo>
                  <a:pt x="1795566" y="-16687"/>
                  <a:pt x="1904534" y="-29876"/>
                  <a:pt x="2181084" y="0"/>
                </a:cubicBezTo>
                <a:cubicBezTo>
                  <a:pt x="2457634" y="29876"/>
                  <a:pt x="2528578" y="-24761"/>
                  <a:pt x="2850281" y="0"/>
                </a:cubicBezTo>
                <a:cubicBezTo>
                  <a:pt x="3171984" y="24761"/>
                  <a:pt x="3137624" y="-9576"/>
                  <a:pt x="3370767" y="0"/>
                </a:cubicBezTo>
                <a:cubicBezTo>
                  <a:pt x="3603910" y="9576"/>
                  <a:pt x="3718235" y="-6803"/>
                  <a:pt x="3940823" y="0"/>
                </a:cubicBezTo>
                <a:cubicBezTo>
                  <a:pt x="4163411" y="6803"/>
                  <a:pt x="4651190" y="15327"/>
                  <a:pt x="4957010" y="0"/>
                </a:cubicBezTo>
                <a:cubicBezTo>
                  <a:pt x="4964183" y="74031"/>
                  <a:pt x="4945866" y="148911"/>
                  <a:pt x="4957010" y="224590"/>
                </a:cubicBezTo>
                <a:cubicBezTo>
                  <a:pt x="4823487" y="227334"/>
                  <a:pt x="4597520" y="228300"/>
                  <a:pt x="4436524" y="224590"/>
                </a:cubicBezTo>
                <a:cubicBezTo>
                  <a:pt x="4275528" y="220880"/>
                  <a:pt x="4059611" y="239745"/>
                  <a:pt x="3816898" y="224590"/>
                </a:cubicBezTo>
                <a:cubicBezTo>
                  <a:pt x="3574185" y="209435"/>
                  <a:pt x="3419592" y="195255"/>
                  <a:pt x="3098131" y="224590"/>
                </a:cubicBezTo>
                <a:cubicBezTo>
                  <a:pt x="2776670" y="253925"/>
                  <a:pt x="2714363" y="256036"/>
                  <a:pt x="2428935" y="224590"/>
                </a:cubicBezTo>
                <a:cubicBezTo>
                  <a:pt x="2143507" y="193144"/>
                  <a:pt x="2005788" y="195254"/>
                  <a:pt x="1759739" y="224590"/>
                </a:cubicBezTo>
                <a:cubicBezTo>
                  <a:pt x="1513690" y="253926"/>
                  <a:pt x="1339170" y="194315"/>
                  <a:pt x="1040972" y="224590"/>
                </a:cubicBezTo>
                <a:cubicBezTo>
                  <a:pt x="742774" y="254865"/>
                  <a:pt x="515504" y="240964"/>
                  <a:pt x="0" y="224590"/>
                </a:cubicBezTo>
                <a:cubicBezTo>
                  <a:pt x="1710" y="162534"/>
                  <a:pt x="5490" y="85100"/>
                  <a:pt x="0" y="0"/>
                </a:cubicBezTo>
                <a:close/>
              </a:path>
            </a:pathLst>
          </a:custGeom>
          <a:solidFill>
            <a:srgbClr val="FFC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F639D-E0E1-B03A-6AD7-319BC41617EA}"/>
              </a:ext>
            </a:extLst>
          </p:cNvPr>
          <p:cNvSpPr/>
          <p:nvPr/>
        </p:nvSpPr>
        <p:spPr>
          <a:xfrm>
            <a:off x="7139294" y="4115373"/>
            <a:ext cx="970547" cy="657726"/>
          </a:xfrm>
          <a:custGeom>
            <a:avLst/>
            <a:gdLst>
              <a:gd name="connsiteX0" fmla="*/ 0 w 970547"/>
              <a:gd name="connsiteY0" fmla="*/ 0 h 657726"/>
              <a:gd name="connsiteX1" fmla="*/ 475568 w 970547"/>
              <a:gd name="connsiteY1" fmla="*/ 0 h 657726"/>
              <a:gd name="connsiteX2" fmla="*/ 970547 w 970547"/>
              <a:gd name="connsiteY2" fmla="*/ 0 h 657726"/>
              <a:gd name="connsiteX3" fmla="*/ 970547 w 970547"/>
              <a:gd name="connsiteY3" fmla="*/ 315708 h 657726"/>
              <a:gd name="connsiteX4" fmla="*/ 970547 w 970547"/>
              <a:gd name="connsiteY4" fmla="*/ 657726 h 657726"/>
              <a:gd name="connsiteX5" fmla="*/ 514390 w 970547"/>
              <a:gd name="connsiteY5" fmla="*/ 657726 h 657726"/>
              <a:gd name="connsiteX6" fmla="*/ 0 w 970547"/>
              <a:gd name="connsiteY6" fmla="*/ 657726 h 657726"/>
              <a:gd name="connsiteX7" fmla="*/ 0 w 970547"/>
              <a:gd name="connsiteY7" fmla="*/ 322286 h 657726"/>
              <a:gd name="connsiteX8" fmla="*/ 0 w 970547"/>
              <a:gd name="connsiteY8" fmla="*/ 0 h 65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547" h="657726" fill="none" extrusionOk="0">
                <a:moveTo>
                  <a:pt x="0" y="0"/>
                </a:moveTo>
                <a:cubicBezTo>
                  <a:pt x="167623" y="-12758"/>
                  <a:pt x="246257" y="20270"/>
                  <a:pt x="475568" y="0"/>
                </a:cubicBezTo>
                <a:cubicBezTo>
                  <a:pt x="704879" y="-20270"/>
                  <a:pt x="838946" y="22233"/>
                  <a:pt x="970547" y="0"/>
                </a:cubicBezTo>
                <a:cubicBezTo>
                  <a:pt x="995753" y="153317"/>
                  <a:pt x="970462" y="160750"/>
                  <a:pt x="970547" y="315708"/>
                </a:cubicBezTo>
                <a:cubicBezTo>
                  <a:pt x="970632" y="470666"/>
                  <a:pt x="967059" y="501800"/>
                  <a:pt x="970547" y="657726"/>
                </a:cubicBezTo>
                <a:cubicBezTo>
                  <a:pt x="827759" y="708212"/>
                  <a:pt x="683779" y="615633"/>
                  <a:pt x="514390" y="657726"/>
                </a:cubicBezTo>
                <a:cubicBezTo>
                  <a:pt x="345001" y="699819"/>
                  <a:pt x="193409" y="626164"/>
                  <a:pt x="0" y="657726"/>
                </a:cubicBezTo>
                <a:cubicBezTo>
                  <a:pt x="-28715" y="566820"/>
                  <a:pt x="27838" y="481818"/>
                  <a:pt x="0" y="322286"/>
                </a:cubicBezTo>
                <a:cubicBezTo>
                  <a:pt x="-27838" y="162754"/>
                  <a:pt x="35746" y="98745"/>
                  <a:pt x="0" y="0"/>
                </a:cubicBezTo>
                <a:close/>
              </a:path>
              <a:path w="970547" h="657726" stroke="0" extrusionOk="0">
                <a:moveTo>
                  <a:pt x="0" y="0"/>
                </a:moveTo>
                <a:cubicBezTo>
                  <a:pt x="115993" y="-15387"/>
                  <a:pt x="264565" y="24129"/>
                  <a:pt x="465863" y="0"/>
                </a:cubicBezTo>
                <a:cubicBezTo>
                  <a:pt x="667161" y="-24129"/>
                  <a:pt x="783295" y="44409"/>
                  <a:pt x="970547" y="0"/>
                </a:cubicBezTo>
                <a:cubicBezTo>
                  <a:pt x="976897" y="129599"/>
                  <a:pt x="933390" y="197004"/>
                  <a:pt x="970547" y="322286"/>
                </a:cubicBezTo>
                <a:cubicBezTo>
                  <a:pt x="1007704" y="447568"/>
                  <a:pt x="933629" y="580664"/>
                  <a:pt x="970547" y="657726"/>
                </a:cubicBezTo>
                <a:cubicBezTo>
                  <a:pt x="815276" y="670676"/>
                  <a:pt x="685944" y="637610"/>
                  <a:pt x="514390" y="657726"/>
                </a:cubicBezTo>
                <a:cubicBezTo>
                  <a:pt x="342836" y="677842"/>
                  <a:pt x="155355" y="644854"/>
                  <a:pt x="0" y="657726"/>
                </a:cubicBezTo>
                <a:cubicBezTo>
                  <a:pt x="-17192" y="553864"/>
                  <a:pt x="14890" y="409082"/>
                  <a:pt x="0" y="328863"/>
                </a:cubicBezTo>
                <a:cubicBezTo>
                  <a:pt x="-14890" y="248644"/>
                  <a:pt x="17805" y="110194"/>
                  <a:pt x="0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 w="3175">
            <a:extLst>
              <a:ext uri="{C807C97D-BFC1-408E-A445-0C87EB9F89A2}">
                <ask:lineSketchStyleProps xmlns:ask="http://schemas.microsoft.com/office/drawing/2018/sketchyshapes" sd="9925101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D5AB78-16F6-1E23-0DE2-22B95B694130}"/>
              </a:ext>
            </a:extLst>
          </p:cNvPr>
          <p:cNvSpPr/>
          <p:nvPr/>
        </p:nvSpPr>
        <p:spPr>
          <a:xfrm>
            <a:off x="7283675" y="3176336"/>
            <a:ext cx="681789" cy="657726"/>
          </a:xfrm>
          <a:prstGeom prst="ellipse">
            <a:avLst/>
          </a:prstGeom>
          <a:solidFill>
            <a:srgbClr val="E6EDFC"/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8D1F2-4BD0-749F-2393-2D5AD0697612}"/>
              </a:ext>
            </a:extLst>
          </p:cNvPr>
          <p:cNvCxnSpPr>
            <a:cxnSpLocks/>
          </p:cNvCxnSpPr>
          <p:nvPr/>
        </p:nvCxnSpPr>
        <p:spPr>
          <a:xfrm flipH="1">
            <a:off x="7624569" y="3834062"/>
            <a:ext cx="1" cy="2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FD5AAC1-C3A5-1101-ADAF-BF4D1541B7BC}"/>
              </a:ext>
            </a:extLst>
          </p:cNvPr>
          <p:cNvSpPr/>
          <p:nvPr/>
        </p:nvSpPr>
        <p:spPr>
          <a:xfrm>
            <a:off x="7283674" y="4114799"/>
            <a:ext cx="681789" cy="657726"/>
          </a:xfrm>
          <a:prstGeom prst="ellipse">
            <a:avLst/>
          </a:prstGeom>
          <a:solidFill>
            <a:srgbClr val="FFC000">
              <a:alpha val="31000"/>
            </a:srgbClr>
          </a:solidFill>
          <a:ln w="6350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1789"/>
                      <a:gd name="connsiteY0" fmla="*/ 328863 h 657726"/>
                      <a:gd name="connsiteX1" fmla="*/ 340895 w 681789"/>
                      <a:gd name="connsiteY1" fmla="*/ 0 h 657726"/>
                      <a:gd name="connsiteX2" fmla="*/ 681790 w 681789"/>
                      <a:gd name="connsiteY2" fmla="*/ 328863 h 657726"/>
                      <a:gd name="connsiteX3" fmla="*/ 340895 w 681789"/>
                      <a:gd name="connsiteY3" fmla="*/ 657726 h 657726"/>
                      <a:gd name="connsiteX4" fmla="*/ 0 w 681789"/>
                      <a:gd name="connsiteY4" fmla="*/ 328863 h 65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1789" h="657726" fill="none" extrusionOk="0">
                        <a:moveTo>
                          <a:pt x="0" y="328863"/>
                        </a:moveTo>
                        <a:cubicBezTo>
                          <a:pt x="50741" y="153256"/>
                          <a:pt x="162570" y="-20469"/>
                          <a:pt x="340895" y="0"/>
                        </a:cubicBezTo>
                        <a:cubicBezTo>
                          <a:pt x="501278" y="-4271"/>
                          <a:pt x="651115" y="176117"/>
                          <a:pt x="681790" y="328863"/>
                        </a:cubicBezTo>
                        <a:cubicBezTo>
                          <a:pt x="677137" y="466117"/>
                          <a:pt x="499402" y="699089"/>
                          <a:pt x="340895" y="657726"/>
                        </a:cubicBezTo>
                        <a:cubicBezTo>
                          <a:pt x="163148" y="663618"/>
                          <a:pt x="52325" y="523070"/>
                          <a:pt x="0" y="328863"/>
                        </a:cubicBezTo>
                        <a:close/>
                      </a:path>
                      <a:path w="681789" h="657726" stroke="0" extrusionOk="0">
                        <a:moveTo>
                          <a:pt x="0" y="328863"/>
                        </a:moveTo>
                        <a:cubicBezTo>
                          <a:pt x="-47002" y="118245"/>
                          <a:pt x="117813" y="13065"/>
                          <a:pt x="340895" y="0"/>
                        </a:cubicBezTo>
                        <a:cubicBezTo>
                          <a:pt x="554598" y="5354"/>
                          <a:pt x="674535" y="147468"/>
                          <a:pt x="681790" y="328863"/>
                        </a:cubicBezTo>
                        <a:cubicBezTo>
                          <a:pt x="644764" y="546647"/>
                          <a:pt x="521173" y="701908"/>
                          <a:pt x="340895" y="657726"/>
                        </a:cubicBezTo>
                        <a:cubicBezTo>
                          <a:pt x="130538" y="645642"/>
                          <a:pt x="28213" y="523969"/>
                          <a:pt x="0" y="3288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24133-206D-D39D-6499-3D6BE9F9A67E}"/>
              </a:ext>
            </a:extLst>
          </p:cNvPr>
          <p:cNvSpPr/>
          <p:nvPr/>
        </p:nvSpPr>
        <p:spPr>
          <a:xfrm>
            <a:off x="5807328" y="325654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DAC25-4B06-3315-26EA-CCAE93BAD518}"/>
              </a:ext>
            </a:extLst>
          </p:cNvPr>
          <p:cNvSpPr/>
          <p:nvPr/>
        </p:nvSpPr>
        <p:spPr>
          <a:xfrm>
            <a:off x="5807328" y="341696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B5881-0F63-BC5C-5B08-16CC14F3605D}"/>
              </a:ext>
            </a:extLst>
          </p:cNvPr>
          <p:cNvSpPr/>
          <p:nvPr/>
        </p:nvSpPr>
        <p:spPr>
          <a:xfrm>
            <a:off x="5807370" y="3577386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F7515C-82DA-F23E-8CC6-05F6087CC092}"/>
              </a:ext>
            </a:extLst>
          </p:cNvPr>
          <p:cNvCxnSpPr>
            <a:stCxn id="10" idx="3"/>
            <a:endCxn id="7" idx="2"/>
          </p:cNvCxnSpPr>
          <p:nvPr/>
        </p:nvCxnSpPr>
        <p:spPr>
          <a:xfrm>
            <a:off x="6416840" y="3340768"/>
            <a:ext cx="866835" cy="1644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1E4C72D-8993-52A6-CB1D-F134EDE1BA17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>
          <a:xfrm>
            <a:off x="6416840" y="3501188"/>
            <a:ext cx="866835" cy="40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53B0C49-34E2-CC0D-7688-F1DED64A3465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 flipV="1">
            <a:off x="6416882" y="3505199"/>
            <a:ext cx="866793" cy="1564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25DBC1-78DA-E864-9FBC-48FEE2391E94}"/>
              </a:ext>
            </a:extLst>
          </p:cNvPr>
          <p:cNvSpPr/>
          <p:nvPr/>
        </p:nvSpPr>
        <p:spPr>
          <a:xfrm>
            <a:off x="5811856" y="420260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0968-FCE9-B771-7276-8F3E2D8B1F50}"/>
              </a:ext>
            </a:extLst>
          </p:cNvPr>
          <p:cNvSpPr/>
          <p:nvPr/>
        </p:nvSpPr>
        <p:spPr>
          <a:xfrm>
            <a:off x="5811898" y="452344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stderr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7898576-4A89-C104-E319-CDBFCB280607}"/>
              </a:ext>
            </a:extLst>
          </p:cNvPr>
          <p:cNvCxnSpPr>
            <a:cxnSpLocks/>
            <a:stCxn id="38" idx="3"/>
            <a:endCxn id="9" idx="2"/>
          </p:cNvCxnSpPr>
          <p:nvPr/>
        </p:nvCxnSpPr>
        <p:spPr>
          <a:xfrm>
            <a:off x="6421368" y="4286825"/>
            <a:ext cx="862306" cy="1568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4938627-2969-98E2-E6CB-901AB9C995AA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>
          <a:xfrm flipV="1">
            <a:off x="6421410" y="4443662"/>
            <a:ext cx="862264" cy="1640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B950B0B-C0D1-FFD0-998C-CC4211ED36F2}"/>
              </a:ext>
            </a:extLst>
          </p:cNvPr>
          <p:cNvSpPr/>
          <p:nvPr/>
        </p:nvSpPr>
        <p:spPr>
          <a:xfrm>
            <a:off x="5811856" y="4363023"/>
            <a:ext cx="609512" cy="168443"/>
          </a:xfrm>
          <a:prstGeom prst="rect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stdout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7C0A074-B0C3-1DB1-146A-185EB943138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421368" y="4443662"/>
            <a:ext cx="862306" cy="3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A02AE327-8B81-0BFC-0701-7C88A4430797}"/>
              </a:ext>
            </a:extLst>
          </p:cNvPr>
          <p:cNvSpPr/>
          <p:nvPr/>
        </p:nvSpPr>
        <p:spPr>
          <a:xfrm>
            <a:off x="4861317" y="4121964"/>
            <a:ext cx="720861" cy="657725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p4.output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57C940C-9BE0-D4D2-519F-5C2EBBC41E49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5582178" y="4447245"/>
            <a:ext cx="229678" cy="35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3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641684"/>
            <a:ext cx="6320589" cy="577516"/>
          </a:xfrm>
          <a:custGeom>
            <a:avLst/>
            <a:gdLst>
              <a:gd name="connsiteX0" fmla="*/ 0 w 6320589"/>
              <a:gd name="connsiteY0" fmla="*/ 0 h 577516"/>
              <a:gd name="connsiteX1" fmla="*/ 758471 w 6320589"/>
              <a:gd name="connsiteY1" fmla="*/ 0 h 577516"/>
              <a:gd name="connsiteX2" fmla="*/ 1453735 w 6320589"/>
              <a:gd name="connsiteY2" fmla="*/ 0 h 577516"/>
              <a:gd name="connsiteX3" fmla="*/ 2149000 w 6320589"/>
              <a:gd name="connsiteY3" fmla="*/ 0 h 577516"/>
              <a:gd name="connsiteX4" fmla="*/ 2591441 w 6320589"/>
              <a:gd name="connsiteY4" fmla="*/ 0 h 577516"/>
              <a:gd name="connsiteX5" fmla="*/ 3223500 w 6320589"/>
              <a:gd name="connsiteY5" fmla="*/ 0 h 577516"/>
              <a:gd name="connsiteX6" fmla="*/ 3792353 w 6320589"/>
              <a:gd name="connsiteY6" fmla="*/ 0 h 577516"/>
              <a:gd name="connsiteX7" fmla="*/ 4487618 w 6320589"/>
              <a:gd name="connsiteY7" fmla="*/ 0 h 577516"/>
              <a:gd name="connsiteX8" fmla="*/ 4993265 w 6320589"/>
              <a:gd name="connsiteY8" fmla="*/ 0 h 577516"/>
              <a:gd name="connsiteX9" fmla="*/ 5625324 w 6320589"/>
              <a:gd name="connsiteY9" fmla="*/ 0 h 577516"/>
              <a:gd name="connsiteX10" fmla="*/ 6320589 w 6320589"/>
              <a:gd name="connsiteY10" fmla="*/ 0 h 577516"/>
              <a:gd name="connsiteX11" fmla="*/ 6320589 w 6320589"/>
              <a:gd name="connsiteY11" fmla="*/ 577516 h 577516"/>
              <a:gd name="connsiteX12" fmla="*/ 5562118 w 6320589"/>
              <a:gd name="connsiteY12" fmla="*/ 577516 h 577516"/>
              <a:gd name="connsiteX13" fmla="*/ 5119677 w 6320589"/>
              <a:gd name="connsiteY13" fmla="*/ 577516 h 577516"/>
              <a:gd name="connsiteX14" fmla="*/ 4424412 w 6320589"/>
              <a:gd name="connsiteY14" fmla="*/ 577516 h 577516"/>
              <a:gd name="connsiteX15" fmla="*/ 3918765 w 6320589"/>
              <a:gd name="connsiteY15" fmla="*/ 577516 h 577516"/>
              <a:gd name="connsiteX16" fmla="*/ 3286706 w 6320589"/>
              <a:gd name="connsiteY16" fmla="*/ 577516 h 577516"/>
              <a:gd name="connsiteX17" fmla="*/ 2781059 w 6320589"/>
              <a:gd name="connsiteY17" fmla="*/ 577516 h 577516"/>
              <a:gd name="connsiteX18" fmla="*/ 2212206 w 6320589"/>
              <a:gd name="connsiteY18" fmla="*/ 577516 h 577516"/>
              <a:gd name="connsiteX19" fmla="*/ 1643353 w 6320589"/>
              <a:gd name="connsiteY19" fmla="*/ 577516 h 577516"/>
              <a:gd name="connsiteX20" fmla="*/ 1011294 w 6320589"/>
              <a:gd name="connsiteY20" fmla="*/ 577516 h 577516"/>
              <a:gd name="connsiteX21" fmla="*/ 0 w 6320589"/>
              <a:gd name="connsiteY21" fmla="*/ 577516 h 577516"/>
              <a:gd name="connsiteX22" fmla="*/ 0 w 6320589"/>
              <a:gd name="connsiteY22" fmla="*/ 0 h 5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577516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4708" y="288079"/>
                  <a:pt x="6344144" y="309278"/>
                  <a:pt x="6320589" y="577516"/>
                </a:cubicBezTo>
                <a:cubicBezTo>
                  <a:pt x="6026827" y="600044"/>
                  <a:pt x="5735741" y="544362"/>
                  <a:pt x="5562118" y="577516"/>
                </a:cubicBezTo>
                <a:cubicBezTo>
                  <a:pt x="5388495" y="610670"/>
                  <a:pt x="5334053" y="560738"/>
                  <a:pt x="5119677" y="577516"/>
                </a:cubicBezTo>
                <a:cubicBezTo>
                  <a:pt x="4905301" y="594294"/>
                  <a:pt x="4602706" y="568972"/>
                  <a:pt x="4424412" y="577516"/>
                </a:cubicBezTo>
                <a:cubicBezTo>
                  <a:pt x="4246118" y="586060"/>
                  <a:pt x="4159206" y="571293"/>
                  <a:pt x="3918765" y="577516"/>
                </a:cubicBezTo>
                <a:cubicBezTo>
                  <a:pt x="3678324" y="583739"/>
                  <a:pt x="3597710" y="577323"/>
                  <a:pt x="3286706" y="577516"/>
                </a:cubicBezTo>
                <a:cubicBezTo>
                  <a:pt x="2975702" y="577709"/>
                  <a:pt x="2890628" y="579256"/>
                  <a:pt x="2781059" y="577516"/>
                </a:cubicBezTo>
                <a:cubicBezTo>
                  <a:pt x="2671490" y="575776"/>
                  <a:pt x="2345571" y="594051"/>
                  <a:pt x="2212206" y="577516"/>
                </a:cubicBezTo>
                <a:cubicBezTo>
                  <a:pt x="2078841" y="560981"/>
                  <a:pt x="1876497" y="563155"/>
                  <a:pt x="1643353" y="577516"/>
                </a:cubicBezTo>
                <a:cubicBezTo>
                  <a:pt x="1410209" y="591877"/>
                  <a:pt x="1197547" y="569478"/>
                  <a:pt x="1011294" y="577516"/>
                </a:cubicBezTo>
                <a:cubicBezTo>
                  <a:pt x="825041" y="585554"/>
                  <a:pt x="425806" y="534176"/>
                  <a:pt x="0" y="577516"/>
                </a:cubicBezTo>
                <a:cubicBezTo>
                  <a:pt x="-15656" y="390517"/>
                  <a:pt x="4303" y="199951"/>
                  <a:pt x="0" y="0"/>
                </a:cubicBezTo>
                <a:close/>
              </a:path>
              <a:path w="6320589" h="577516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15953" y="243552"/>
                  <a:pt x="6318569" y="329416"/>
                  <a:pt x="6320589" y="577516"/>
                </a:cubicBezTo>
                <a:cubicBezTo>
                  <a:pt x="6151769" y="592674"/>
                  <a:pt x="5958657" y="567013"/>
                  <a:pt x="5625324" y="577516"/>
                </a:cubicBezTo>
                <a:cubicBezTo>
                  <a:pt x="5291991" y="588019"/>
                  <a:pt x="5102050" y="593004"/>
                  <a:pt x="4930059" y="577516"/>
                </a:cubicBezTo>
                <a:cubicBezTo>
                  <a:pt x="4758069" y="562028"/>
                  <a:pt x="4577299" y="556469"/>
                  <a:pt x="4234795" y="577516"/>
                </a:cubicBezTo>
                <a:cubicBezTo>
                  <a:pt x="3892291" y="598563"/>
                  <a:pt x="3710040" y="567019"/>
                  <a:pt x="3476324" y="577516"/>
                </a:cubicBezTo>
                <a:cubicBezTo>
                  <a:pt x="3242608" y="588013"/>
                  <a:pt x="3104347" y="603321"/>
                  <a:pt x="2907471" y="577516"/>
                </a:cubicBezTo>
                <a:cubicBezTo>
                  <a:pt x="2710595" y="551711"/>
                  <a:pt x="2615510" y="564042"/>
                  <a:pt x="2401824" y="577516"/>
                </a:cubicBezTo>
                <a:cubicBezTo>
                  <a:pt x="2188138" y="590990"/>
                  <a:pt x="2051955" y="599055"/>
                  <a:pt x="1769765" y="577516"/>
                </a:cubicBezTo>
                <a:cubicBezTo>
                  <a:pt x="1487575" y="555977"/>
                  <a:pt x="1485127" y="567042"/>
                  <a:pt x="1327324" y="577516"/>
                </a:cubicBezTo>
                <a:cubicBezTo>
                  <a:pt x="1169521" y="587990"/>
                  <a:pt x="1103923" y="579506"/>
                  <a:pt x="884882" y="577516"/>
                </a:cubicBezTo>
                <a:cubicBezTo>
                  <a:pt x="665841" y="575526"/>
                  <a:pt x="224035" y="583442"/>
                  <a:pt x="0" y="577516"/>
                </a:cubicBezTo>
                <a:cubicBezTo>
                  <a:pt x="8252" y="422178"/>
                  <a:pt x="-27485" y="262194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Motivating the API</a:t>
            </a:r>
            <a:endParaRPr/>
          </a:p>
        </p:txBody>
      </p:sp>
      <p:sp>
        <p:nvSpPr>
          <p:cNvPr id="389" name="Google Shape;389;p60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Of course, one big question you might have: 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Why would we build such an odd interface to what should be the simple act of creating a new process?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Motivating the API</a:t>
            </a:r>
            <a:endParaRPr/>
          </a:p>
        </p:txBody>
      </p:sp>
      <p:sp>
        <p:nvSpPr>
          <p:cNvPr id="395" name="Google Shape;395;p61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Of course, one big question you might have: 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would we build such an odd interface to what should be the simple act of creating a new process?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Well, as it turns out, the separation of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fork()</a:t>
            </a:r>
            <a:r>
              <a:rPr lang="en">
                <a:solidFill>
                  <a:srgbClr val="0000FF"/>
                </a:solidFill>
              </a:rPr>
              <a:t> and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exec()</a:t>
            </a:r>
            <a:r>
              <a:rPr lang="en">
                <a:solidFill>
                  <a:srgbClr val="0000FF"/>
                </a:solidFill>
              </a:rPr>
              <a:t> is essential in building a UNIX shell.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Motivating the API</a:t>
            </a:r>
            <a:endParaRPr/>
          </a:p>
        </p:txBody>
      </p:sp>
      <p:sp>
        <p:nvSpPr>
          <p:cNvPr id="401" name="Google Shape;401;p62"/>
          <p:cNvSpPr txBox="1">
            <a:spLocks noGrp="1"/>
          </p:cNvSpPr>
          <p:nvPr>
            <p:ph type="body" idx="1"/>
          </p:nvPr>
        </p:nvSpPr>
        <p:spPr>
          <a:xfrm>
            <a:off x="311700" y="804575"/>
            <a:ext cx="8520600" cy="3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Of course, one big question you might have: 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would we build such an odd interface to what should be the simple act of creating a new process?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Well, as it turns out, the separation of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fork()</a:t>
            </a:r>
            <a:r>
              <a:rPr lang="en"/>
              <a:t> and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exec()</a:t>
            </a:r>
            <a:r>
              <a:rPr lang="en"/>
              <a:t> is essential in building a UNIX shell.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It lets the shell run code after the call to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fork()</a:t>
            </a:r>
            <a:r>
              <a:rPr lang="en">
                <a:solidFill>
                  <a:srgbClr val="0000FF"/>
                </a:solidFill>
              </a:rPr>
              <a:t> but before the call to 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exec()</a:t>
            </a:r>
            <a:br>
              <a:rPr lang="en"/>
            </a:br>
            <a:r>
              <a:rPr lang="en" i="1"/>
              <a:t>this code can alter the environment of the about-to-be-run program, and thus enables a variety of interesting features to be readily built.</a:t>
            </a:r>
            <a:endParaRPr i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>
            <a:spLocks noGrp="1"/>
          </p:cNvSpPr>
          <p:nvPr>
            <p:ph type="title"/>
          </p:nvPr>
        </p:nvSpPr>
        <p:spPr>
          <a:xfrm>
            <a:off x="311700" y="13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50" y="-22813"/>
            <a:ext cx="9225101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641684"/>
            <a:ext cx="6320589" cy="184484"/>
          </a:xfrm>
          <a:custGeom>
            <a:avLst/>
            <a:gdLst>
              <a:gd name="connsiteX0" fmla="*/ 0 w 6320589"/>
              <a:gd name="connsiteY0" fmla="*/ 0 h 184484"/>
              <a:gd name="connsiteX1" fmla="*/ 758471 w 6320589"/>
              <a:gd name="connsiteY1" fmla="*/ 0 h 184484"/>
              <a:gd name="connsiteX2" fmla="*/ 1453735 w 6320589"/>
              <a:gd name="connsiteY2" fmla="*/ 0 h 184484"/>
              <a:gd name="connsiteX3" fmla="*/ 2149000 w 6320589"/>
              <a:gd name="connsiteY3" fmla="*/ 0 h 184484"/>
              <a:gd name="connsiteX4" fmla="*/ 2591441 w 6320589"/>
              <a:gd name="connsiteY4" fmla="*/ 0 h 184484"/>
              <a:gd name="connsiteX5" fmla="*/ 3223500 w 6320589"/>
              <a:gd name="connsiteY5" fmla="*/ 0 h 184484"/>
              <a:gd name="connsiteX6" fmla="*/ 3792353 w 6320589"/>
              <a:gd name="connsiteY6" fmla="*/ 0 h 184484"/>
              <a:gd name="connsiteX7" fmla="*/ 4487618 w 6320589"/>
              <a:gd name="connsiteY7" fmla="*/ 0 h 184484"/>
              <a:gd name="connsiteX8" fmla="*/ 4993265 w 6320589"/>
              <a:gd name="connsiteY8" fmla="*/ 0 h 184484"/>
              <a:gd name="connsiteX9" fmla="*/ 5625324 w 6320589"/>
              <a:gd name="connsiteY9" fmla="*/ 0 h 184484"/>
              <a:gd name="connsiteX10" fmla="*/ 6320589 w 6320589"/>
              <a:gd name="connsiteY10" fmla="*/ 0 h 184484"/>
              <a:gd name="connsiteX11" fmla="*/ 6320589 w 6320589"/>
              <a:gd name="connsiteY11" fmla="*/ 184484 h 184484"/>
              <a:gd name="connsiteX12" fmla="*/ 5562118 w 6320589"/>
              <a:gd name="connsiteY12" fmla="*/ 184484 h 184484"/>
              <a:gd name="connsiteX13" fmla="*/ 5119677 w 6320589"/>
              <a:gd name="connsiteY13" fmla="*/ 184484 h 184484"/>
              <a:gd name="connsiteX14" fmla="*/ 4424412 w 6320589"/>
              <a:gd name="connsiteY14" fmla="*/ 184484 h 184484"/>
              <a:gd name="connsiteX15" fmla="*/ 3918765 w 6320589"/>
              <a:gd name="connsiteY15" fmla="*/ 184484 h 184484"/>
              <a:gd name="connsiteX16" fmla="*/ 3286706 w 6320589"/>
              <a:gd name="connsiteY16" fmla="*/ 184484 h 184484"/>
              <a:gd name="connsiteX17" fmla="*/ 2781059 w 6320589"/>
              <a:gd name="connsiteY17" fmla="*/ 184484 h 184484"/>
              <a:gd name="connsiteX18" fmla="*/ 2212206 w 6320589"/>
              <a:gd name="connsiteY18" fmla="*/ 184484 h 184484"/>
              <a:gd name="connsiteX19" fmla="*/ 1643353 w 6320589"/>
              <a:gd name="connsiteY19" fmla="*/ 184484 h 184484"/>
              <a:gd name="connsiteX20" fmla="*/ 1011294 w 6320589"/>
              <a:gd name="connsiteY20" fmla="*/ 184484 h 184484"/>
              <a:gd name="connsiteX21" fmla="*/ 0 w 6320589"/>
              <a:gd name="connsiteY21" fmla="*/ 184484 h 184484"/>
              <a:gd name="connsiteX22" fmla="*/ 0 w 6320589"/>
              <a:gd name="connsiteY22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184484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7951" y="78967"/>
                  <a:pt x="6329688" y="95460"/>
                  <a:pt x="6320589" y="184484"/>
                </a:cubicBezTo>
                <a:cubicBezTo>
                  <a:pt x="6026827" y="207012"/>
                  <a:pt x="5735741" y="151330"/>
                  <a:pt x="5562118" y="184484"/>
                </a:cubicBezTo>
                <a:cubicBezTo>
                  <a:pt x="5388495" y="217638"/>
                  <a:pt x="5334053" y="167706"/>
                  <a:pt x="5119677" y="184484"/>
                </a:cubicBezTo>
                <a:cubicBezTo>
                  <a:pt x="4905301" y="201262"/>
                  <a:pt x="4602706" y="175940"/>
                  <a:pt x="4424412" y="184484"/>
                </a:cubicBezTo>
                <a:cubicBezTo>
                  <a:pt x="4246118" y="193028"/>
                  <a:pt x="4159206" y="178261"/>
                  <a:pt x="3918765" y="184484"/>
                </a:cubicBezTo>
                <a:cubicBezTo>
                  <a:pt x="3678324" y="190707"/>
                  <a:pt x="3597710" y="184291"/>
                  <a:pt x="3286706" y="184484"/>
                </a:cubicBezTo>
                <a:cubicBezTo>
                  <a:pt x="2975702" y="184677"/>
                  <a:pt x="2890628" y="186224"/>
                  <a:pt x="2781059" y="184484"/>
                </a:cubicBezTo>
                <a:cubicBezTo>
                  <a:pt x="2671490" y="182744"/>
                  <a:pt x="2345571" y="201019"/>
                  <a:pt x="2212206" y="184484"/>
                </a:cubicBezTo>
                <a:cubicBezTo>
                  <a:pt x="2078841" y="167949"/>
                  <a:pt x="1876497" y="170123"/>
                  <a:pt x="1643353" y="184484"/>
                </a:cubicBezTo>
                <a:cubicBezTo>
                  <a:pt x="1410209" y="198845"/>
                  <a:pt x="1197547" y="176446"/>
                  <a:pt x="1011294" y="184484"/>
                </a:cubicBezTo>
                <a:cubicBezTo>
                  <a:pt x="825041" y="192522"/>
                  <a:pt x="425806" y="141144"/>
                  <a:pt x="0" y="184484"/>
                </a:cubicBezTo>
                <a:cubicBezTo>
                  <a:pt x="2227" y="115915"/>
                  <a:pt x="-6800" y="64147"/>
                  <a:pt x="0" y="0"/>
                </a:cubicBezTo>
                <a:close/>
              </a:path>
              <a:path w="6320589" h="184484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23759" y="50728"/>
                  <a:pt x="6317635" y="104196"/>
                  <a:pt x="6320589" y="184484"/>
                </a:cubicBezTo>
                <a:cubicBezTo>
                  <a:pt x="6151769" y="199642"/>
                  <a:pt x="5958657" y="173981"/>
                  <a:pt x="5625324" y="184484"/>
                </a:cubicBezTo>
                <a:cubicBezTo>
                  <a:pt x="5291991" y="194987"/>
                  <a:pt x="5102050" y="199972"/>
                  <a:pt x="4930059" y="184484"/>
                </a:cubicBezTo>
                <a:cubicBezTo>
                  <a:pt x="4758069" y="168996"/>
                  <a:pt x="4577299" y="163437"/>
                  <a:pt x="4234795" y="184484"/>
                </a:cubicBezTo>
                <a:cubicBezTo>
                  <a:pt x="3892291" y="205531"/>
                  <a:pt x="3710040" y="173987"/>
                  <a:pt x="3476324" y="184484"/>
                </a:cubicBezTo>
                <a:cubicBezTo>
                  <a:pt x="3242608" y="194981"/>
                  <a:pt x="3104347" y="210289"/>
                  <a:pt x="2907471" y="184484"/>
                </a:cubicBezTo>
                <a:cubicBezTo>
                  <a:pt x="2710595" y="158679"/>
                  <a:pt x="2615510" y="171010"/>
                  <a:pt x="2401824" y="184484"/>
                </a:cubicBezTo>
                <a:cubicBezTo>
                  <a:pt x="2188138" y="197958"/>
                  <a:pt x="2051955" y="206023"/>
                  <a:pt x="1769765" y="184484"/>
                </a:cubicBezTo>
                <a:cubicBezTo>
                  <a:pt x="1487575" y="162945"/>
                  <a:pt x="1485127" y="174010"/>
                  <a:pt x="1327324" y="184484"/>
                </a:cubicBezTo>
                <a:cubicBezTo>
                  <a:pt x="1169521" y="194958"/>
                  <a:pt x="1103923" y="186474"/>
                  <a:pt x="884882" y="184484"/>
                </a:cubicBezTo>
                <a:cubicBezTo>
                  <a:pt x="665841" y="182494"/>
                  <a:pt x="224035" y="190410"/>
                  <a:pt x="0" y="184484"/>
                </a:cubicBezTo>
                <a:cubicBezTo>
                  <a:pt x="4797" y="92995"/>
                  <a:pt x="-715" y="9171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868B6D-AFF3-8248-328C-0E7A66D21DBA}"/>
              </a:ext>
            </a:extLst>
          </p:cNvPr>
          <p:cNvSpPr/>
          <p:nvPr/>
        </p:nvSpPr>
        <p:spPr>
          <a:xfrm>
            <a:off x="641685" y="1612231"/>
            <a:ext cx="1628274" cy="184484"/>
          </a:xfrm>
          <a:custGeom>
            <a:avLst/>
            <a:gdLst>
              <a:gd name="connsiteX0" fmla="*/ 0 w 1628274"/>
              <a:gd name="connsiteY0" fmla="*/ 0 h 184484"/>
              <a:gd name="connsiteX1" fmla="*/ 510193 w 1628274"/>
              <a:gd name="connsiteY1" fmla="*/ 0 h 184484"/>
              <a:gd name="connsiteX2" fmla="*/ 1069233 w 1628274"/>
              <a:gd name="connsiteY2" fmla="*/ 0 h 184484"/>
              <a:gd name="connsiteX3" fmla="*/ 1628274 w 1628274"/>
              <a:gd name="connsiteY3" fmla="*/ 0 h 184484"/>
              <a:gd name="connsiteX4" fmla="*/ 1628274 w 1628274"/>
              <a:gd name="connsiteY4" fmla="*/ 184484 h 184484"/>
              <a:gd name="connsiteX5" fmla="*/ 1052951 w 1628274"/>
              <a:gd name="connsiteY5" fmla="*/ 184484 h 184484"/>
              <a:gd name="connsiteX6" fmla="*/ 559041 w 1628274"/>
              <a:gd name="connsiteY6" fmla="*/ 184484 h 184484"/>
              <a:gd name="connsiteX7" fmla="*/ 0 w 1628274"/>
              <a:gd name="connsiteY7" fmla="*/ 184484 h 184484"/>
              <a:gd name="connsiteX8" fmla="*/ 0 w 1628274"/>
              <a:gd name="connsiteY8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274" h="184484" fill="none" extrusionOk="0">
                <a:moveTo>
                  <a:pt x="0" y="0"/>
                </a:moveTo>
                <a:cubicBezTo>
                  <a:pt x="209775" y="18932"/>
                  <a:pt x="348274" y="19104"/>
                  <a:pt x="510193" y="0"/>
                </a:cubicBezTo>
                <a:cubicBezTo>
                  <a:pt x="672112" y="-19104"/>
                  <a:pt x="867379" y="-24463"/>
                  <a:pt x="1069233" y="0"/>
                </a:cubicBezTo>
                <a:cubicBezTo>
                  <a:pt x="1271087" y="24463"/>
                  <a:pt x="1381691" y="-16158"/>
                  <a:pt x="1628274" y="0"/>
                </a:cubicBezTo>
                <a:cubicBezTo>
                  <a:pt x="1631060" y="69861"/>
                  <a:pt x="1621716" y="107820"/>
                  <a:pt x="1628274" y="184484"/>
                </a:cubicBezTo>
                <a:cubicBezTo>
                  <a:pt x="1468637" y="202988"/>
                  <a:pt x="1208400" y="161541"/>
                  <a:pt x="1052951" y="184484"/>
                </a:cubicBezTo>
                <a:cubicBezTo>
                  <a:pt x="897502" y="207427"/>
                  <a:pt x="690351" y="191112"/>
                  <a:pt x="559041" y="184484"/>
                </a:cubicBezTo>
                <a:cubicBezTo>
                  <a:pt x="427731" y="177857"/>
                  <a:pt x="277010" y="203412"/>
                  <a:pt x="0" y="184484"/>
                </a:cubicBezTo>
                <a:cubicBezTo>
                  <a:pt x="3421" y="111562"/>
                  <a:pt x="-8025" y="86340"/>
                  <a:pt x="0" y="0"/>
                </a:cubicBezTo>
                <a:close/>
              </a:path>
              <a:path w="1628274" h="184484" stroke="0" extrusionOk="0">
                <a:moveTo>
                  <a:pt x="0" y="0"/>
                </a:moveTo>
                <a:cubicBezTo>
                  <a:pt x="191445" y="22295"/>
                  <a:pt x="343477" y="20912"/>
                  <a:pt x="510193" y="0"/>
                </a:cubicBezTo>
                <a:cubicBezTo>
                  <a:pt x="676909" y="-20912"/>
                  <a:pt x="766394" y="23765"/>
                  <a:pt x="1004102" y="0"/>
                </a:cubicBezTo>
                <a:cubicBezTo>
                  <a:pt x="1241810" y="-23765"/>
                  <a:pt x="1444359" y="-20998"/>
                  <a:pt x="1628274" y="0"/>
                </a:cubicBezTo>
                <a:cubicBezTo>
                  <a:pt x="1621845" y="83949"/>
                  <a:pt x="1628913" y="143211"/>
                  <a:pt x="1628274" y="184484"/>
                </a:cubicBezTo>
                <a:cubicBezTo>
                  <a:pt x="1403572" y="210124"/>
                  <a:pt x="1298585" y="194472"/>
                  <a:pt x="1085516" y="184484"/>
                </a:cubicBezTo>
                <a:cubicBezTo>
                  <a:pt x="872447" y="174496"/>
                  <a:pt x="789573" y="170722"/>
                  <a:pt x="542758" y="184484"/>
                </a:cubicBezTo>
                <a:cubicBezTo>
                  <a:pt x="295943" y="198246"/>
                  <a:pt x="221017" y="205152"/>
                  <a:pt x="0" y="184484"/>
                </a:cubicBezTo>
                <a:cubicBezTo>
                  <a:pt x="-9013" y="130235"/>
                  <a:pt x="-730" y="50696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D502A-7CBC-A0B0-386B-74F94FAB4C15}"/>
              </a:ext>
            </a:extLst>
          </p:cNvPr>
          <p:cNvSpPr/>
          <p:nvPr/>
        </p:nvSpPr>
        <p:spPr>
          <a:xfrm>
            <a:off x="818148" y="2371224"/>
            <a:ext cx="1155031" cy="184484"/>
          </a:xfrm>
          <a:custGeom>
            <a:avLst/>
            <a:gdLst>
              <a:gd name="connsiteX0" fmla="*/ 0 w 1155031"/>
              <a:gd name="connsiteY0" fmla="*/ 0 h 184484"/>
              <a:gd name="connsiteX1" fmla="*/ 589066 w 1155031"/>
              <a:gd name="connsiteY1" fmla="*/ 0 h 184484"/>
              <a:gd name="connsiteX2" fmla="*/ 1155031 w 1155031"/>
              <a:gd name="connsiteY2" fmla="*/ 0 h 184484"/>
              <a:gd name="connsiteX3" fmla="*/ 1155031 w 1155031"/>
              <a:gd name="connsiteY3" fmla="*/ 184484 h 184484"/>
              <a:gd name="connsiteX4" fmla="*/ 554415 w 1155031"/>
              <a:gd name="connsiteY4" fmla="*/ 184484 h 184484"/>
              <a:gd name="connsiteX5" fmla="*/ 0 w 1155031"/>
              <a:gd name="connsiteY5" fmla="*/ 184484 h 184484"/>
              <a:gd name="connsiteX6" fmla="*/ 0 w 1155031"/>
              <a:gd name="connsiteY6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031" h="184484" fill="none" extrusionOk="0">
                <a:moveTo>
                  <a:pt x="0" y="0"/>
                </a:moveTo>
                <a:cubicBezTo>
                  <a:pt x="175837" y="-8425"/>
                  <a:pt x="299491" y="24779"/>
                  <a:pt x="589066" y="0"/>
                </a:cubicBezTo>
                <a:cubicBezTo>
                  <a:pt x="878641" y="-24779"/>
                  <a:pt x="905916" y="15402"/>
                  <a:pt x="1155031" y="0"/>
                </a:cubicBezTo>
                <a:cubicBezTo>
                  <a:pt x="1152077" y="48851"/>
                  <a:pt x="1156656" y="144153"/>
                  <a:pt x="1155031" y="184484"/>
                </a:cubicBezTo>
                <a:cubicBezTo>
                  <a:pt x="1000729" y="208210"/>
                  <a:pt x="835232" y="176609"/>
                  <a:pt x="554415" y="184484"/>
                </a:cubicBezTo>
                <a:cubicBezTo>
                  <a:pt x="273598" y="192359"/>
                  <a:pt x="180198" y="190181"/>
                  <a:pt x="0" y="184484"/>
                </a:cubicBezTo>
                <a:cubicBezTo>
                  <a:pt x="1304" y="142950"/>
                  <a:pt x="-4173" y="73673"/>
                  <a:pt x="0" y="0"/>
                </a:cubicBezTo>
                <a:close/>
              </a:path>
              <a:path w="1155031" h="184484" stroke="0" extrusionOk="0">
                <a:moveTo>
                  <a:pt x="0" y="0"/>
                </a:moveTo>
                <a:cubicBezTo>
                  <a:pt x="168009" y="-13010"/>
                  <a:pt x="324078" y="-25093"/>
                  <a:pt x="554415" y="0"/>
                </a:cubicBezTo>
                <a:cubicBezTo>
                  <a:pt x="784752" y="25093"/>
                  <a:pt x="970423" y="22879"/>
                  <a:pt x="1155031" y="0"/>
                </a:cubicBezTo>
                <a:cubicBezTo>
                  <a:pt x="1150774" y="57354"/>
                  <a:pt x="1151195" y="139268"/>
                  <a:pt x="1155031" y="184484"/>
                </a:cubicBezTo>
                <a:cubicBezTo>
                  <a:pt x="905536" y="171409"/>
                  <a:pt x="766879" y="206006"/>
                  <a:pt x="589066" y="184484"/>
                </a:cubicBezTo>
                <a:cubicBezTo>
                  <a:pt x="411253" y="162962"/>
                  <a:pt x="262593" y="166012"/>
                  <a:pt x="0" y="184484"/>
                </a:cubicBezTo>
                <a:cubicBezTo>
                  <a:pt x="-8391" y="133215"/>
                  <a:pt x="-5860" y="47863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675FD-6463-6B2F-5236-B6AF5CE73A04}"/>
              </a:ext>
            </a:extLst>
          </p:cNvPr>
          <p:cNvSpPr/>
          <p:nvPr/>
        </p:nvSpPr>
        <p:spPr>
          <a:xfrm>
            <a:off x="818149" y="3130217"/>
            <a:ext cx="537410" cy="184484"/>
          </a:xfrm>
          <a:custGeom>
            <a:avLst/>
            <a:gdLst>
              <a:gd name="connsiteX0" fmla="*/ 0 w 537410"/>
              <a:gd name="connsiteY0" fmla="*/ 0 h 184484"/>
              <a:gd name="connsiteX1" fmla="*/ 537410 w 537410"/>
              <a:gd name="connsiteY1" fmla="*/ 0 h 184484"/>
              <a:gd name="connsiteX2" fmla="*/ 537410 w 537410"/>
              <a:gd name="connsiteY2" fmla="*/ 184484 h 184484"/>
              <a:gd name="connsiteX3" fmla="*/ 0 w 537410"/>
              <a:gd name="connsiteY3" fmla="*/ 184484 h 184484"/>
              <a:gd name="connsiteX4" fmla="*/ 0 w 537410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10" h="184484" fill="none" extrusionOk="0">
                <a:moveTo>
                  <a:pt x="0" y="0"/>
                </a:moveTo>
                <a:cubicBezTo>
                  <a:pt x="147823" y="-8691"/>
                  <a:pt x="372012" y="-25504"/>
                  <a:pt x="537410" y="0"/>
                </a:cubicBezTo>
                <a:cubicBezTo>
                  <a:pt x="536371" y="77519"/>
                  <a:pt x="546423" y="109594"/>
                  <a:pt x="537410" y="184484"/>
                </a:cubicBezTo>
                <a:cubicBezTo>
                  <a:pt x="386743" y="181574"/>
                  <a:pt x="181265" y="199295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37410" h="184484" stroke="0" extrusionOk="0">
                <a:moveTo>
                  <a:pt x="0" y="0"/>
                </a:moveTo>
                <a:cubicBezTo>
                  <a:pt x="203294" y="5257"/>
                  <a:pt x="289353" y="12911"/>
                  <a:pt x="537410" y="0"/>
                </a:cubicBezTo>
                <a:cubicBezTo>
                  <a:pt x="544503" y="57978"/>
                  <a:pt x="530060" y="132214"/>
                  <a:pt x="537410" y="184484"/>
                </a:cubicBezTo>
                <a:cubicBezTo>
                  <a:pt x="382745" y="169304"/>
                  <a:pt x="248253" y="160045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940875-02EA-16A4-DC43-B6229CEAE68F}"/>
              </a:ext>
            </a:extLst>
          </p:cNvPr>
          <p:cNvSpPr/>
          <p:nvPr/>
        </p:nvSpPr>
        <p:spPr>
          <a:xfrm>
            <a:off x="818148" y="3725780"/>
            <a:ext cx="537410" cy="184484"/>
          </a:xfrm>
          <a:custGeom>
            <a:avLst/>
            <a:gdLst>
              <a:gd name="connsiteX0" fmla="*/ 0 w 537410"/>
              <a:gd name="connsiteY0" fmla="*/ 0 h 184484"/>
              <a:gd name="connsiteX1" fmla="*/ 537410 w 537410"/>
              <a:gd name="connsiteY1" fmla="*/ 0 h 184484"/>
              <a:gd name="connsiteX2" fmla="*/ 537410 w 537410"/>
              <a:gd name="connsiteY2" fmla="*/ 184484 h 184484"/>
              <a:gd name="connsiteX3" fmla="*/ 0 w 537410"/>
              <a:gd name="connsiteY3" fmla="*/ 184484 h 184484"/>
              <a:gd name="connsiteX4" fmla="*/ 0 w 537410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10" h="184484" fill="none" extrusionOk="0">
                <a:moveTo>
                  <a:pt x="0" y="0"/>
                </a:moveTo>
                <a:cubicBezTo>
                  <a:pt x="147823" y="-8691"/>
                  <a:pt x="372012" y="-25504"/>
                  <a:pt x="537410" y="0"/>
                </a:cubicBezTo>
                <a:cubicBezTo>
                  <a:pt x="536371" y="77519"/>
                  <a:pt x="546423" y="109594"/>
                  <a:pt x="537410" y="184484"/>
                </a:cubicBezTo>
                <a:cubicBezTo>
                  <a:pt x="386743" y="181574"/>
                  <a:pt x="181265" y="199295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537410" h="184484" stroke="0" extrusionOk="0">
                <a:moveTo>
                  <a:pt x="0" y="0"/>
                </a:moveTo>
                <a:cubicBezTo>
                  <a:pt x="203294" y="5257"/>
                  <a:pt x="289353" y="12911"/>
                  <a:pt x="537410" y="0"/>
                </a:cubicBezTo>
                <a:cubicBezTo>
                  <a:pt x="544503" y="57978"/>
                  <a:pt x="530060" y="132214"/>
                  <a:pt x="537410" y="184484"/>
                </a:cubicBezTo>
                <a:cubicBezTo>
                  <a:pt x="382745" y="169304"/>
                  <a:pt x="248253" y="160045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4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516E-50E6-E09B-823C-E6B03BBC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6842" y="453189"/>
            <a:ext cx="2415457" cy="4412044"/>
          </a:xfrm>
        </p:spPr>
        <p:txBody>
          <a:bodyPr/>
          <a:lstStyle/>
          <a:p>
            <a:pPr marL="114300" indent="0">
              <a:buNone/>
            </a:pPr>
            <a:r>
              <a:rPr lang="en-US" b="0" dirty="0"/>
              <a:t>First, we include a bunch of header files.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b="0" dirty="0"/>
              <a:t>Aside, how do we know which header file to include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2574D-578A-F2C0-0E2F-1D4BDDB9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034689" cy="4237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787DCE-48F2-77AF-98F7-3A81CBA5C453}"/>
              </a:ext>
            </a:extLst>
          </p:cNvPr>
          <p:cNvSpPr/>
          <p:nvPr/>
        </p:nvSpPr>
        <p:spPr>
          <a:xfrm>
            <a:off x="0" y="834188"/>
            <a:ext cx="6320589" cy="184484"/>
          </a:xfrm>
          <a:custGeom>
            <a:avLst/>
            <a:gdLst>
              <a:gd name="connsiteX0" fmla="*/ 0 w 6320589"/>
              <a:gd name="connsiteY0" fmla="*/ 0 h 184484"/>
              <a:gd name="connsiteX1" fmla="*/ 758471 w 6320589"/>
              <a:gd name="connsiteY1" fmla="*/ 0 h 184484"/>
              <a:gd name="connsiteX2" fmla="*/ 1453735 w 6320589"/>
              <a:gd name="connsiteY2" fmla="*/ 0 h 184484"/>
              <a:gd name="connsiteX3" fmla="*/ 2149000 w 6320589"/>
              <a:gd name="connsiteY3" fmla="*/ 0 h 184484"/>
              <a:gd name="connsiteX4" fmla="*/ 2591441 w 6320589"/>
              <a:gd name="connsiteY4" fmla="*/ 0 h 184484"/>
              <a:gd name="connsiteX5" fmla="*/ 3223500 w 6320589"/>
              <a:gd name="connsiteY5" fmla="*/ 0 h 184484"/>
              <a:gd name="connsiteX6" fmla="*/ 3792353 w 6320589"/>
              <a:gd name="connsiteY6" fmla="*/ 0 h 184484"/>
              <a:gd name="connsiteX7" fmla="*/ 4487618 w 6320589"/>
              <a:gd name="connsiteY7" fmla="*/ 0 h 184484"/>
              <a:gd name="connsiteX8" fmla="*/ 4993265 w 6320589"/>
              <a:gd name="connsiteY8" fmla="*/ 0 h 184484"/>
              <a:gd name="connsiteX9" fmla="*/ 5625324 w 6320589"/>
              <a:gd name="connsiteY9" fmla="*/ 0 h 184484"/>
              <a:gd name="connsiteX10" fmla="*/ 6320589 w 6320589"/>
              <a:gd name="connsiteY10" fmla="*/ 0 h 184484"/>
              <a:gd name="connsiteX11" fmla="*/ 6320589 w 6320589"/>
              <a:gd name="connsiteY11" fmla="*/ 184484 h 184484"/>
              <a:gd name="connsiteX12" fmla="*/ 5562118 w 6320589"/>
              <a:gd name="connsiteY12" fmla="*/ 184484 h 184484"/>
              <a:gd name="connsiteX13" fmla="*/ 5119677 w 6320589"/>
              <a:gd name="connsiteY13" fmla="*/ 184484 h 184484"/>
              <a:gd name="connsiteX14" fmla="*/ 4424412 w 6320589"/>
              <a:gd name="connsiteY14" fmla="*/ 184484 h 184484"/>
              <a:gd name="connsiteX15" fmla="*/ 3918765 w 6320589"/>
              <a:gd name="connsiteY15" fmla="*/ 184484 h 184484"/>
              <a:gd name="connsiteX16" fmla="*/ 3286706 w 6320589"/>
              <a:gd name="connsiteY16" fmla="*/ 184484 h 184484"/>
              <a:gd name="connsiteX17" fmla="*/ 2781059 w 6320589"/>
              <a:gd name="connsiteY17" fmla="*/ 184484 h 184484"/>
              <a:gd name="connsiteX18" fmla="*/ 2212206 w 6320589"/>
              <a:gd name="connsiteY18" fmla="*/ 184484 h 184484"/>
              <a:gd name="connsiteX19" fmla="*/ 1643353 w 6320589"/>
              <a:gd name="connsiteY19" fmla="*/ 184484 h 184484"/>
              <a:gd name="connsiteX20" fmla="*/ 1011294 w 6320589"/>
              <a:gd name="connsiteY20" fmla="*/ 184484 h 184484"/>
              <a:gd name="connsiteX21" fmla="*/ 0 w 6320589"/>
              <a:gd name="connsiteY21" fmla="*/ 184484 h 184484"/>
              <a:gd name="connsiteX22" fmla="*/ 0 w 6320589"/>
              <a:gd name="connsiteY22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20589" h="184484" fill="none" extrusionOk="0">
                <a:moveTo>
                  <a:pt x="0" y="0"/>
                </a:moveTo>
                <a:cubicBezTo>
                  <a:pt x="166802" y="-35341"/>
                  <a:pt x="410111" y="25472"/>
                  <a:pt x="758471" y="0"/>
                </a:cubicBezTo>
                <a:cubicBezTo>
                  <a:pt x="1106831" y="-25472"/>
                  <a:pt x="1113744" y="-14068"/>
                  <a:pt x="1453735" y="0"/>
                </a:cubicBezTo>
                <a:cubicBezTo>
                  <a:pt x="1793726" y="14068"/>
                  <a:pt x="1855168" y="-13344"/>
                  <a:pt x="2149000" y="0"/>
                </a:cubicBezTo>
                <a:cubicBezTo>
                  <a:pt x="2442832" y="13344"/>
                  <a:pt x="2448777" y="-13569"/>
                  <a:pt x="2591441" y="0"/>
                </a:cubicBezTo>
                <a:cubicBezTo>
                  <a:pt x="2734105" y="13569"/>
                  <a:pt x="3074142" y="-20684"/>
                  <a:pt x="3223500" y="0"/>
                </a:cubicBezTo>
                <a:cubicBezTo>
                  <a:pt x="3372858" y="20684"/>
                  <a:pt x="3657819" y="-10784"/>
                  <a:pt x="3792353" y="0"/>
                </a:cubicBezTo>
                <a:cubicBezTo>
                  <a:pt x="3926887" y="10784"/>
                  <a:pt x="4325705" y="13231"/>
                  <a:pt x="4487618" y="0"/>
                </a:cubicBezTo>
                <a:cubicBezTo>
                  <a:pt x="4649532" y="-13231"/>
                  <a:pt x="4773911" y="10982"/>
                  <a:pt x="4993265" y="0"/>
                </a:cubicBezTo>
                <a:cubicBezTo>
                  <a:pt x="5212619" y="-10982"/>
                  <a:pt x="5390675" y="-9981"/>
                  <a:pt x="5625324" y="0"/>
                </a:cubicBezTo>
                <a:cubicBezTo>
                  <a:pt x="5859973" y="9981"/>
                  <a:pt x="6143730" y="-13105"/>
                  <a:pt x="6320589" y="0"/>
                </a:cubicBezTo>
                <a:cubicBezTo>
                  <a:pt x="6317951" y="78967"/>
                  <a:pt x="6329688" y="95460"/>
                  <a:pt x="6320589" y="184484"/>
                </a:cubicBezTo>
                <a:cubicBezTo>
                  <a:pt x="6026827" y="207012"/>
                  <a:pt x="5735741" y="151330"/>
                  <a:pt x="5562118" y="184484"/>
                </a:cubicBezTo>
                <a:cubicBezTo>
                  <a:pt x="5388495" y="217638"/>
                  <a:pt x="5334053" y="167706"/>
                  <a:pt x="5119677" y="184484"/>
                </a:cubicBezTo>
                <a:cubicBezTo>
                  <a:pt x="4905301" y="201262"/>
                  <a:pt x="4602706" y="175940"/>
                  <a:pt x="4424412" y="184484"/>
                </a:cubicBezTo>
                <a:cubicBezTo>
                  <a:pt x="4246118" y="193028"/>
                  <a:pt x="4159206" y="178261"/>
                  <a:pt x="3918765" y="184484"/>
                </a:cubicBezTo>
                <a:cubicBezTo>
                  <a:pt x="3678324" y="190707"/>
                  <a:pt x="3597710" y="184291"/>
                  <a:pt x="3286706" y="184484"/>
                </a:cubicBezTo>
                <a:cubicBezTo>
                  <a:pt x="2975702" y="184677"/>
                  <a:pt x="2890628" y="186224"/>
                  <a:pt x="2781059" y="184484"/>
                </a:cubicBezTo>
                <a:cubicBezTo>
                  <a:pt x="2671490" y="182744"/>
                  <a:pt x="2345571" y="201019"/>
                  <a:pt x="2212206" y="184484"/>
                </a:cubicBezTo>
                <a:cubicBezTo>
                  <a:pt x="2078841" y="167949"/>
                  <a:pt x="1876497" y="170123"/>
                  <a:pt x="1643353" y="184484"/>
                </a:cubicBezTo>
                <a:cubicBezTo>
                  <a:pt x="1410209" y="198845"/>
                  <a:pt x="1197547" y="176446"/>
                  <a:pt x="1011294" y="184484"/>
                </a:cubicBezTo>
                <a:cubicBezTo>
                  <a:pt x="825041" y="192522"/>
                  <a:pt x="425806" y="141144"/>
                  <a:pt x="0" y="184484"/>
                </a:cubicBezTo>
                <a:cubicBezTo>
                  <a:pt x="2227" y="115915"/>
                  <a:pt x="-6800" y="64147"/>
                  <a:pt x="0" y="0"/>
                </a:cubicBezTo>
                <a:close/>
              </a:path>
              <a:path w="6320589" h="184484" stroke="0" extrusionOk="0">
                <a:moveTo>
                  <a:pt x="0" y="0"/>
                </a:moveTo>
                <a:cubicBezTo>
                  <a:pt x="125185" y="-5845"/>
                  <a:pt x="371595" y="-1026"/>
                  <a:pt x="505647" y="0"/>
                </a:cubicBezTo>
                <a:cubicBezTo>
                  <a:pt x="639699" y="1026"/>
                  <a:pt x="823517" y="638"/>
                  <a:pt x="948088" y="0"/>
                </a:cubicBezTo>
                <a:cubicBezTo>
                  <a:pt x="1072659" y="-638"/>
                  <a:pt x="1257266" y="-25287"/>
                  <a:pt x="1516941" y="0"/>
                </a:cubicBezTo>
                <a:cubicBezTo>
                  <a:pt x="1776616" y="25287"/>
                  <a:pt x="2018652" y="-22895"/>
                  <a:pt x="2149000" y="0"/>
                </a:cubicBezTo>
                <a:cubicBezTo>
                  <a:pt x="2279348" y="22895"/>
                  <a:pt x="2642989" y="33374"/>
                  <a:pt x="2844265" y="0"/>
                </a:cubicBezTo>
                <a:cubicBezTo>
                  <a:pt x="3045542" y="-33374"/>
                  <a:pt x="3193021" y="-17762"/>
                  <a:pt x="3349912" y="0"/>
                </a:cubicBezTo>
                <a:cubicBezTo>
                  <a:pt x="3506803" y="17762"/>
                  <a:pt x="3710543" y="-10517"/>
                  <a:pt x="3918765" y="0"/>
                </a:cubicBezTo>
                <a:cubicBezTo>
                  <a:pt x="4126987" y="10517"/>
                  <a:pt x="4520009" y="716"/>
                  <a:pt x="4677236" y="0"/>
                </a:cubicBezTo>
                <a:cubicBezTo>
                  <a:pt x="4834463" y="-716"/>
                  <a:pt x="5134356" y="-27454"/>
                  <a:pt x="5372501" y="0"/>
                </a:cubicBezTo>
                <a:cubicBezTo>
                  <a:pt x="5610647" y="27454"/>
                  <a:pt x="5939261" y="44725"/>
                  <a:pt x="6320589" y="0"/>
                </a:cubicBezTo>
                <a:cubicBezTo>
                  <a:pt x="6323759" y="50728"/>
                  <a:pt x="6317635" y="104196"/>
                  <a:pt x="6320589" y="184484"/>
                </a:cubicBezTo>
                <a:cubicBezTo>
                  <a:pt x="6151769" y="199642"/>
                  <a:pt x="5958657" y="173981"/>
                  <a:pt x="5625324" y="184484"/>
                </a:cubicBezTo>
                <a:cubicBezTo>
                  <a:pt x="5291991" y="194987"/>
                  <a:pt x="5102050" y="199972"/>
                  <a:pt x="4930059" y="184484"/>
                </a:cubicBezTo>
                <a:cubicBezTo>
                  <a:pt x="4758069" y="168996"/>
                  <a:pt x="4577299" y="163437"/>
                  <a:pt x="4234795" y="184484"/>
                </a:cubicBezTo>
                <a:cubicBezTo>
                  <a:pt x="3892291" y="205531"/>
                  <a:pt x="3710040" y="173987"/>
                  <a:pt x="3476324" y="184484"/>
                </a:cubicBezTo>
                <a:cubicBezTo>
                  <a:pt x="3242608" y="194981"/>
                  <a:pt x="3104347" y="210289"/>
                  <a:pt x="2907471" y="184484"/>
                </a:cubicBezTo>
                <a:cubicBezTo>
                  <a:pt x="2710595" y="158679"/>
                  <a:pt x="2615510" y="171010"/>
                  <a:pt x="2401824" y="184484"/>
                </a:cubicBezTo>
                <a:cubicBezTo>
                  <a:pt x="2188138" y="197958"/>
                  <a:pt x="2051955" y="206023"/>
                  <a:pt x="1769765" y="184484"/>
                </a:cubicBezTo>
                <a:cubicBezTo>
                  <a:pt x="1487575" y="162945"/>
                  <a:pt x="1485127" y="174010"/>
                  <a:pt x="1327324" y="184484"/>
                </a:cubicBezTo>
                <a:cubicBezTo>
                  <a:pt x="1169521" y="194958"/>
                  <a:pt x="1103923" y="186474"/>
                  <a:pt x="884882" y="184484"/>
                </a:cubicBezTo>
                <a:cubicBezTo>
                  <a:pt x="665841" y="182494"/>
                  <a:pt x="224035" y="190410"/>
                  <a:pt x="0" y="184484"/>
                </a:cubicBezTo>
                <a:cubicBezTo>
                  <a:pt x="4797" y="92995"/>
                  <a:pt x="-715" y="9171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10969"/>
            </a:scheme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D502A-7CBC-A0B0-386B-74F94FAB4C15}"/>
              </a:ext>
            </a:extLst>
          </p:cNvPr>
          <p:cNvSpPr/>
          <p:nvPr/>
        </p:nvSpPr>
        <p:spPr>
          <a:xfrm>
            <a:off x="818148" y="2555707"/>
            <a:ext cx="376989" cy="184484"/>
          </a:xfrm>
          <a:custGeom>
            <a:avLst/>
            <a:gdLst>
              <a:gd name="connsiteX0" fmla="*/ 0 w 376989"/>
              <a:gd name="connsiteY0" fmla="*/ 0 h 184484"/>
              <a:gd name="connsiteX1" fmla="*/ 376989 w 376989"/>
              <a:gd name="connsiteY1" fmla="*/ 0 h 184484"/>
              <a:gd name="connsiteX2" fmla="*/ 376989 w 376989"/>
              <a:gd name="connsiteY2" fmla="*/ 184484 h 184484"/>
              <a:gd name="connsiteX3" fmla="*/ 0 w 376989"/>
              <a:gd name="connsiteY3" fmla="*/ 184484 h 184484"/>
              <a:gd name="connsiteX4" fmla="*/ 0 w 376989"/>
              <a:gd name="connsiteY4" fmla="*/ 0 h 18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989" h="184484" fill="none" extrusionOk="0">
                <a:moveTo>
                  <a:pt x="0" y="0"/>
                </a:moveTo>
                <a:cubicBezTo>
                  <a:pt x="118090" y="-13514"/>
                  <a:pt x="233158" y="11527"/>
                  <a:pt x="376989" y="0"/>
                </a:cubicBezTo>
                <a:cubicBezTo>
                  <a:pt x="375950" y="77519"/>
                  <a:pt x="386002" y="109594"/>
                  <a:pt x="376989" y="184484"/>
                </a:cubicBezTo>
                <a:cubicBezTo>
                  <a:pt x="232681" y="194940"/>
                  <a:pt x="152359" y="172923"/>
                  <a:pt x="0" y="184484"/>
                </a:cubicBezTo>
                <a:cubicBezTo>
                  <a:pt x="-7379" y="142615"/>
                  <a:pt x="5283" y="52068"/>
                  <a:pt x="0" y="0"/>
                </a:cubicBezTo>
                <a:close/>
              </a:path>
              <a:path w="376989" h="184484" stroke="0" extrusionOk="0">
                <a:moveTo>
                  <a:pt x="0" y="0"/>
                </a:moveTo>
                <a:cubicBezTo>
                  <a:pt x="115151" y="18361"/>
                  <a:pt x="190239" y="2372"/>
                  <a:pt x="376989" y="0"/>
                </a:cubicBezTo>
                <a:cubicBezTo>
                  <a:pt x="384082" y="57978"/>
                  <a:pt x="369639" y="132214"/>
                  <a:pt x="376989" y="184484"/>
                </a:cubicBezTo>
                <a:cubicBezTo>
                  <a:pt x="268480" y="184971"/>
                  <a:pt x="178517" y="202216"/>
                  <a:pt x="0" y="184484"/>
                </a:cubicBezTo>
                <a:cubicBezTo>
                  <a:pt x="-4580" y="119282"/>
                  <a:pt x="4977" y="61938"/>
                  <a:pt x="0" y="0"/>
                </a:cubicBezTo>
                <a:close/>
              </a:path>
            </a:pathLst>
          </a:custGeom>
          <a:solidFill>
            <a:srgbClr val="FF0000">
              <a:alpha val="10969"/>
            </a:srgbClr>
          </a:solidFill>
          <a:ln w="63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m Richards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1656</Words>
  <Application>Microsoft Macintosh PowerPoint</Application>
  <PresentationFormat>On-screen Show (16:9)</PresentationFormat>
  <Paragraphs>337</Paragraphs>
  <Slides>73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Consolas</vt:lpstr>
      <vt:lpstr>Lato</vt:lpstr>
      <vt:lpstr>Arial</vt:lpstr>
      <vt:lpstr>Lato Light</vt:lpstr>
      <vt:lpstr>Tim Richards Style</vt:lpstr>
      <vt:lpstr>377 Operating Systems</vt:lpstr>
      <vt:lpstr>Which came first, the chicken or the egg?</vt:lpstr>
      <vt:lpstr>PowerPoint Presentation</vt:lpstr>
      <vt:lpstr>Creating New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 Motivating the API</vt:lpstr>
      <vt:lpstr>Why? Motivating the API</vt:lpstr>
      <vt:lpstr>Why? Motivating the API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377 Operating Systems</dc:title>
  <cp:lastModifiedBy>Timothy Richards</cp:lastModifiedBy>
  <cp:revision>73</cp:revision>
  <dcterms:modified xsi:type="dcterms:W3CDTF">2023-02-16T15:06:12Z</dcterms:modified>
</cp:coreProperties>
</file>